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63" r:id="rId2"/>
    <p:sldId id="364" r:id="rId3"/>
    <p:sldId id="365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F44D5-A580-4DCA-BADD-C8D25FDCDE17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ECF48-4A77-49F4-89DA-1C046770F2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31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261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003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450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9037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540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885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752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487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498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004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094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702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968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926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2530D6-5DAD-3759-4E95-D690549F5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7BA9298-06BF-15B1-BB31-8696C1F29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20B7E8-BFD8-E9BE-749B-6C0555E19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74C49A-7F95-4451-C906-213793872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B2DFC3-B421-B41A-CDCA-884DEFFC6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345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55F287-C7F4-E333-CB8D-77B8D7CC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B0B9F7-D9B5-06E8-32F0-BA551B304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3AC658-50E7-E536-41B4-DD954DB43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52E211-5E9C-F18B-3C60-2FD02D52B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1E99D2-F4D1-5545-D9BA-2760157FC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34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BA8F39-EBA8-D11F-41EC-A0C5C07D6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6BC5AFC-E2C5-4555-DA85-5A592861D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E78F49-1A8D-AFCC-5CC7-E283C8AF0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2FA77D-4266-645E-28F4-D8E2FDE4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3B5019-351D-5AC1-5E0C-EBD403AF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123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F72AD9-5737-527C-318F-E884A2B34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891E83-4AE1-1DEB-5EC4-FEE1BC6F8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90833E-E07C-C8CF-9E8A-AB333C900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4A0A767-508F-A429-F1B9-E259283F0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01FD5C-1908-B119-2664-1A924E47B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AD2C5FB-F34F-09A3-EF1C-F63514C71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68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DD2C82-D534-C14B-9C77-33E32A57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86DF0AF-B3C7-7DB4-AB88-E5E3EB0CF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E238979-EFF9-3A17-4F60-821970DB5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55A7A6C-8C84-45DC-C881-0B501239B0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78EE818-1307-ED42-EC97-63701AF709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B7EB6DF-FE6A-52A9-56B3-EAE34397C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D509741-6513-A385-C2E0-FB20D173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D3E6CCB-3142-6668-9200-35A3A6E6D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357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C24C44-2CE8-D218-EE2A-3BB24184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1CED1B0-0683-5D03-3AA8-B43626ABF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492D52B-C414-00C8-0A39-9037BF939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15EFE77-5052-4235-CC8A-2062B3B2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468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51FFE2D-1436-40A4-185D-CB5B9B9A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6015420-90C2-A198-844B-C2C43BE37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44F726-CF6B-5017-4B13-EC80E709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932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144152-532F-668D-54CA-ECFD2A890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7ACF48-691E-E161-8599-80158DD04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6A8184A-886C-6BBF-3D13-EAB57AD527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550E3C-BF19-0672-A21C-7ECA13A49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6655FB2-A051-A0B1-2048-FD95CCB41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20F0AE-D86F-C4DA-FA07-AEC08B15A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943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1F00F9-F761-A28E-82A6-92F81952C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39A423-EE53-DAFD-FF5F-A9A5D1F41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408C99-8BAE-F8A4-EEAD-C078E729D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26F328-6B71-C823-084F-1157FD353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CC5CBF-5473-055F-2E38-96AAF3CD9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D68898-A1D4-BDC4-5752-FFF74E5A7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91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DCEFD0-9213-3E7C-64EA-76E1DFC71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D2B94CA-3914-424F-4603-68D0E4417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022C15-6D92-C180-B9DD-8DBC5E6F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141D19-872D-3BA6-FA33-A6C8DBC4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BEE978-D617-6C7B-EEE3-964C559D4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67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18B2C7A-F5CE-5476-5A64-7F0040252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7B5DCD7-9740-9931-FF01-ECC56CF33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58890C-5FA1-9332-12A1-15B678AAC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1A6409-803A-2AE9-B3C6-4EBAD2177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D53317-5262-E5E1-9865-1A5E848AB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27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B4714DF-CF2E-2B91-6AC1-0AE0B6587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050F88C-9B27-AFFD-766D-D7843BE03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A27783-9AF9-3EAE-A686-B6EC9017D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78809-77BE-47B0-B5B1-D73F48CB1E02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9FC15E-981C-444A-8D61-203C1566F7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02009C-8375-413E-F918-5C99204CB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E1DAD-411F-4440-B6FA-0867758DB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55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42626" y="3542628"/>
            <a:ext cx="5139374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计算机网络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4199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797442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157744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2344609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3089359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833436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一、网络的定义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1609338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二、网络的发展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2332403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三、网络的主要功能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50633" y="3095749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四、网络的分类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8"/>
          <p:cNvSpPr/>
          <p:nvPr/>
        </p:nvSpPr>
        <p:spPr>
          <a:xfrm>
            <a:off x="4294891" y="3841357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384774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五、网络的体系结构</a:t>
            </a:r>
          </a:p>
        </p:txBody>
      </p:sp>
      <p:sp>
        <p:nvSpPr>
          <p:cNvPr id="4" name="圆角矩形 118"/>
          <p:cNvSpPr/>
          <p:nvPr/>
        </p:nvSpPr>
        <p:spPr>
          <a:xfrm>
            <a:off x="4294891" y="458237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0633" y="458876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六、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IP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地址</a:t>
            </a:r>
          </a:p>
        </p:txBody>
      </p:sp>
      <p:sp>
        <p:nvSpPr>
          <p:cNvPr id="26" name="圆角矩形 117"/>
          <p:cNvSpPr/>
          <p:nvPr/>
        </p:nvSpPr>
        <p:spPr>
          <a:xfrm>
            <a:off x="4316258" y="533149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" name="圆角矩形 118"/>
          <p:cNvSpPr/>
          <p:nvPr/>
        </p:nvSpPr>
        <p:spPr>
          <a:xfrm>
            <a:off x="4316258" y="6054975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572000" y="531928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七、网络的主要功能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572000" y="606136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八、网络的分类</a:t>
            </a:r>
          </a:p>
        </p:txBody>
      </p:sp>
    </p:spTree>
    <p:extLst>
      <p:ext uri="{BB962C8B-B14F-4D97-AF65-F5344CB8AC3E}">
        <p14:creationId xmlns:p14="http://schemas.microsoft.com/office/powerpoint/2010/main" val="191881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  <p:bldP spid="2" grpId="0" animBg="1"/>
      <p:bldP spid="3" grpId="0"/>
      <p:bldP spid="4" grpId="0" animBg="1"/>
      <p:bldP spid="5" grpId="0"/>
      <p:bldP spid="26" grpId="0" animBg="1"/>
      <p:bldP spid="27" grpId="0" animBg="1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网络的定义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21588"/>
            <a:ext cx="11028620" cy="31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9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网络的发展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3937591" y="2523313"/>
            <a:ext cx="166576" cy="835724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n w="0">
                <a:solidFill>
                  <a:sysClr val="windowText" lastClr="0000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46" y="1221588"/>
            <a:ext cx="9675191" cy="19752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904" y="2523313"/>
            <a:ext cx="355427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网络的主要功能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1221588"/>
            <a:ext cx="6175783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1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网络的分类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978211" y="4997102"/>
            <a:ext cx="5964310" cy="1052824"/>
            <a:chOff x="6707" y="4921"/>
            <a:chExt cx="5858" cy="125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7" y="4997"/>
              <a:ext cx="986" cy="11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06" y="5049"/>
              <a:ext cx="1104" cy="11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64" y="4921"/>
              <a:ext cx="1037" cy="122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71" y="4967"/>
              <a:ext cx="994" cy="11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438" y="4921"/>
              <a:ext cx="1053" cy="125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089438"/>
            <a:ext cx="11028620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6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27955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网络的体系结构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17" name="Group 213"/>
          <p:cNvGrpSpPr/>
          <p:nvPr/>
        </p:nvGrpSpPr>
        <p:grpSpPr>
          <a:xfrm>
            <a:off x="797212" y="2269842"/>
            <a:ext cx="5440356" cy="3879192"/>
            <a:chOff x="3526" y="382827"/>
            <a:chExt cx="4802" cy="3286"/>
          </a:xfrm>
        </p:grpSpPr>
        <p:grpSp>
          <p:nvGrpSpPr>
            <p:cNvPr id="19" name="Group 202"/>
            <p:cNvGrpSpPr/>
            <p:nvPr/>
          </p:nvGrpSpPr>
          <p:grpSpPr>
            <a:xfrm>
              <a:off x="3849" y="382827"/>
              <a:ext cx="4260" cy="3286"/>
              <a:chOff x="3849" y="382827"/>
              <a:chExt cx="4260" cy="3286"/>
            </a:xfrm>
          </p:grpSpPr>
          <p:grpSp>
            <p:nvGrpSpPr>
              <p:cNvPr id="33" name="Group 191"/>
              <p:cNvGrpSpPr/>
              <p:nvPr/>
            </p:nvGrpSpPr>
            <p:grpSpPr>
              <a:xfrm>
                <a:off x="3903" y="383260"/>
                <a:ext cx="4001" cy="2853"/>
                <a:chOff x="3753" y="383162"/>
                <a:chExt cx="4001" cy="2853"/>
              </a:xfrm>
            </p:grpSpPr>
            <p:grpSp>
              <p:nvGrpSpPr>
                <p:cNvPr id="36" name="Group 170"/>
                <p:cNvGrpSpPr/>
                <p:nvPr/>
              </p:nvGrpSpPr>
              <p:grpSpPr>
                <a:xfrm>
                  <a:off x="3753" y="383162"/>
                  <a:ext cx="1287" cy="2842"/>
                  <a:chOff x="3753" y="383162"/>
                  <a:chExt cx="1287" cy="2842"/>
                </a:xfrm>
              </p:grpSpPr>
              <p:grpSp>
                <p:nvGrpSpPr>
                  <p:cNvPr id="49" name="Group 168"/>
                  <p:cNvGrpSpPr/>
                  <p:nvPr/>
                </p:nvGrpSpPr>
                <p:grpSpPr>
                  <a:xfrm>
                    <a:off x="3753" y="383162"/>
                    <a:ext cx="1287" cy="2434"/>
                    <a:chOff x="3753" y="383162"/>
                    <a:chExt cx="1287" cy="2434"/>
                  </a:xfrm>
                </p:grpSpPr>
                <p:grpSp>
                  <p:nvGrpSpPr>
                    <p:cNvPr id="52" name="Group 167"/>
                    <p:cNvGrpSpPr/>
                    <p:nvPr/>
                  </p:nvGrpSpPr>
                  <p:grpSpPr>
                    <a:xfrm>
                      <a:off x="3753" y="383162"/>
                      <a:ext cx="1287" cy="799"/>
                      <a:chOff x="3753" y="383162"/>
                      <a:chExt cx="1287" cy="799"/>
                    </a:xfrm>
                  </p:grpSpPr>
                  <p:sp>
                    <p:nvSpPr>
                      <p:cNvPr id="57" name="AutoShape 1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53" y="383162"/>
                        <a:ext cx="1283" cy="394"/>
                      </a:xfrm>
                      <a:prstGeom prst="flowChartProcess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</a:ln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应用层</a:t>
                        </a:r>
                        <a:endParaRPr lang="zh-CN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8" name="AutoShape 1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57" y="383567"/>
                        <a:ext cx="1283" cy="394"/>
                      </a:xfrm>
                      <a:prstGeom prst="flowChartProcess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</a:ln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algn="ctr">
                          <a:spcAft>
                            <a:spcPts val="0"/>
                          </a:spcAft>
                        </a:pPr>
                        <a:r>
                          <a:rPr lang="zh-CN" sz="14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表示层</a:t>
                        </a:r>
                        <a:endParaRPr lang="zh-CN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53" name="AutoShape 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7" y="383978"/>
                      <a:ext cx="1283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会话层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4" name="AutoShape 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7" y="384389"/>
                      <a:ext cx="1283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传输层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5" name="AutoShape 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7" y="384796"/>
                      <a:ext cx="1283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网络层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6" name="AutoShape 1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58" y="385202"/>
                      <a:ext cx="1272" cy="394"/>
                    </a:xfrm>
                    <a:prstGeom prst="flowChartProcess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miter lim="800000"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数据链路层</a:t>
                      </a:r>
                      <a:endParaRPr lang="zh-CN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50" name="AutoShape 169"/>
                  <p:cNvSpPr>
                    <a:spLocks noChangeArrowheads="1"/>
                  </p:cNvSpPr>
                  <p:nvPr/>
                </p:nvSpPr>
                <p:spPr bwMode="auto">
                  <a:xfrm>
                    <a:off x="3771" y="385610"/>
                    <a:ext cx="1257" cy="394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物理层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7" name="Group 189"/>
                <p:cNvGrpSpPr/>
                <p:nvPr/>
              </p:nvGrpSpPr>
              <p:grpSpPr>
                <a:xfrm>
                  <a:off x="6458" y="383173"/>
                  <a:ext cx="1296" cy="2842"/>
                  <a:chOff x="6458" y="383173"/>
                  <a:chExt cx="1296" cy="2842"/>
                </a:xfrm>
              </p:grpSpPr>
              <p:sp>
                <p:nvSpPr>
                  <p:cNvPr id="45" name="AutoShape 174"/>
                  <p:cNvSpPr>
                    <a:spLocks noChangeArrowheads="1"/>
                  </p:cNvSpPr>
                  <p:nvPr/>
                </p:nvSpPr>
                <p:spPr bwMode="auto">
                  <a:xfrm>
                    <a:off x="6461" y="383173"/>
                    <a:ext cx="1283" cy="1186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indent="114300" algn="just">
                      <a:spcAft>
                        <a:spcPts val="0"/>
                      </a:spcAft>
                    </a:pPr>
                    <a:r>
                      <a:rPr lang="en-US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 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  <a:p>
                    <a:pPr indent="114300" algn="just">
                      <a:spcAft>
                        <a:spcPts val="0"/>
                      </a:spcAft>
                    </a:pPr>
                    <a:r>
                      <a:rPr lang="zh-CN" sz="14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应用层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6" name="AutoShape 175"/>
                  <p:cNvSpPr>
                    <a:spLocks noChangeArrowheads="1"/>
                  </p:cNvSpPr>
                  <p:nvPr/>
                </p:nvSpPr>
                <p:spPr bwMode="auto">
                  <a:xfrm>
                    <a:off x="6458" y="384370"/>
                    <a:ext cx="1283" cy="394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传输层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7" name="AutoShape 176"/>
                  <p:cNvSpPr>
                    <a:spLocks noChangeArrowheads="1"/>
                  </p:cNvSpPr>
                  <p:nvPr/>
                </p:nvSpPr>
                <p:spPr bwMode="auto">
                  <a:xfrm>
                    <a:off x="6464" y="384775"/>
                    <a:ext cx="1283" cy="394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spcAft>
                        <a:spcPts val="0"/>
                      </a:spcAft>
                    </a:pPr>
                    <a:r>
                      <a: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网络层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8" name="AutoShape 177"/>
                  <p:cNvSpPr>
                    <a:spLocks noChangeArrowheads="1"/>
                  </p:cNvSpPr>
                  <p:nvPr/>
                </p:nvSpPr>
                <p:spPr bwMode="auto">
                  <a:xfrm>
                    <a:off x="6471" y="385186"/>
                    <a:ext cx="1283" cy="829"/>
                  </a:xfrm>
                  <a:prstGeom prst="flowChartProcess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just">
                      <a:spcAft>
                        <a:spcPts val="0"/>
                      </a:spcAft>
                    </a:pPr>
                    <a:r>
                      <a:rPr lang="zh-CN" sz="14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网络接口层</a:t>
                    </a:r>
                    <a:endParaRPr lang="zh-CN" kern="100"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8" name="Group 190"/>
                <p:cNvGrpSpPr/>
                <p:nvPr/>
              </p:nvGrpSpPr>
              <p:grpSpPr>
                <a:xfrm>
                  <a:off x="5278" y="383721"/>
                  <a:ext cx="1015" cy="1997"/>
                  <a:chOff x="5278" y="383721"/>
                  <a:chExt cx="1015" cy="1997"/>
                </a:xfrm>
              </p:grpSpPr>
              <p:sp>
                <p:nvSpPr>
                  <p:cNvPr id="41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5278" y="383721"/>
                    <a:ext cx="972" cy="119"/>
                  </a:xfrm>
                  <a:prstGeom prst="leftRightArrow">
                    <a:avLst>
                      <a:gd name="adj1" fmla="val 50000"/>
                      <a:gd name="adj2" fmla="val 163361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  <p:sp>
                <p:nvSpPr>
                  <p:cNvPr id="42" name="AutoShape 183"/>
                  <p:cNvSpPr>
                    <a:spLocks noChangeArrowheads="1"/>
                  </p:cNvSpPr>
                  <p:nvPr/>
                </p:nvSpPr>
                <p:spPr bwMode="auto">
                  <a:xfrm>
                    <a:off x="5307" y="384549"/>
                    <a:ext cx="957" cy="119"/>
                  </a:xfrm>
                  <a:prstGeom prst="leftRightArrow">
                    <a:avLst>
                      <a:gd name="adj1" fmla="val 50000"/>
                      <a:gd name="adj2" fmla="val 16084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  <p:sp>
                <p:nvSpPr>
                  <p:cNvPr id="43" name="AutoShape 184"/>
                  <p:cNvSpPr>
                    <a:spLocks noChangeArrowheads="1"/>
                  </p:cNvSpPr>
                  <p:nvPr/>
                </p:nvSpPr>
                <p:spPr bwMode="auto">
                  <a:xfrm>
                    <a:off x="5336" y="384953"/>
                    <a:ext cx="957" cy="119"/>
                  </a:xfrm>
                  <a:prstGeom prst="leftRightArrow">
                    <a:avLst>
                      <a:gd name="adj1" fmla="val 50000"/>
                      <a:gd name="adj2" fmla="val 160840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  <p:sp>
                <p:nvSpPr>
                  <p:cNvPr id="44" name="AutoShape 185"/>
                  <p:cNvSpPr>
                    <a:spLocks noChangeArrowheads="1"/>
                  </p:cNvSpPr>
                  <p:nvPr/>
                </p:nvSpPr>
                <p:spPr bwMode="auto">
                  <a:xfrm>
                    <a:off x="5378" y="385599"/>
                    <a:ext cx="871" cy="119"/>
                  </a:xfrm>
                  <a:prstGeom prst="leftRightArrow">
                    <a:avLst>
                      <a:gd name="adj1" fmla="val 50000"/>
                      <a:gd name="adj2" fmla="val 146387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endParaRPr lang="zh-CN" altLang="en-US" sz="3600"/>
                  </a:p>
                </p:txBody>
              </p:sp>
            </p:grpSp>
            <p:sp>
              <p:nvSpPr>
                <p:cNvPr id="39" name="AutoShape 187"/>
                <p:cNvSpPr/>
                <p:nvPr/>
              </p:nvSpPr>
              <p:spPr bwMode="auto">
                <a:xfrm>
                  <a:off x="5064" y="383349"/>
                  <a:ext cx="121" cy="922"/>
                </a:xfrm>
                <a:prstGeom prst="rightBracket">
                  <a:avLst>
                    <a:gd name="adj" fmla="val 63499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zh-CN" altLang="en-US" sz="3600"/>
                </a:p>
              </p:txBody>
            </p:sp>
            <p:sp>
              <p:nvSpPr>
                <p:cNvPr id="40" name="AutoShape 188"/>
                <p:cNvSpPr/>
                <p:nvPr/>
              </p:nvSpPr>
              <p:spPr bwMode="auto">
                <a:xfrm>
                  <a:off x="5050" y="385378"/>
                  <a:ext cx="120" cy="457"/>
                </a:xfrm>
                <a:prstGeom prst="rightBracket">
                  <a:avLst>
                    <a:gd name="adj" fmla="val 31736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zh-CN" altLang="en-US" sz="3600"/>
                </a:p>
              </p:txBody>
            </p:sp>
          </p:grpSp>
          <p:sp>
            <p:nvSpPr>
              <p:cNvPr id="34" name="Text Box 193"/>
              <p:cNvSpPr txBox="1">
                <a:spLocks noChangeArrowheads="1"/>
              </p:cNvSpPr>
              <p:nvPr/>
            </p:nvSpPr>
            <p:spPr bwMode="auto">
              <a:xfrm>
                <a:off x="3849" y="382827"/>
                <a:ext cx="1589" cy="3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OSI</a:t>
                </a:r>
                <a:r>
                  <a:rPr lang="zh-CN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七层模型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 Box 194"/>
              <p:cNvSpPr txBox="1">
                <a:spLocks noChangeArrowheads="1"/>
              </p:cNvSpPr>
              <p:nvPr/>
            </p:nvSpPr>
            <p:spPr bwMode="auto">
              <a:xfrm>
                <a:off x="6520" y="382859"/>
                <a:ext cx="1589" cy="3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TCP/IP</a:t>
                </a:r>
                <a:r>
                  <a:rPr lang="zh-CN" sz="14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四层模型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Group 203"/>
            <p:cNvGrpSpPr/>
            <p:nvPr/>
          </p:nvGrpSpPr>
          <p:grpSpPr>
            <a:xfrm>
              <a:off x="3526" y="383270"/>
              <a:ext cx="336" cy="2781"/>
              <a:chOff x="3526" y="383270"/>
              <a:chExt cx="336" cy="2781"/>
            </a:xfrm>
          </p:grpSpPr>
          <p:sp>
            <p:nvSpPr>
              <p:cNvPr id="26" name="Text Box 195"/>
              <p:cNvSpPr txBox="1">
                <a:spLocks noChangeArrowheads="1"/>
              </p:cNvSpPr>
              <p:nvPr/>
            </p:nvSpPr>
            <p:spPr bwMode="auto">
              <a:xfrm>
                <a:off x="3528" y="385676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Text Box 196"/>
              <p:cNvSpPr txBox="1">
                <a:spLocks noChangeArrowheads="1"/>
              </p:cNvSpPr>
              <p:nvPr/>
            </p:nvSpPr>
            <p:spPr bwMode="auto">
              <a:xfrm>
                <a:off x="3541" y="385301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 Box 197"/>
              <p:cNvSpPr txBox="1">
                <a:spLocks noChangeArrowheads="1"/>
              </p:cNvSpPr>
              <p:nvPr/>
            </p:nvSpPr>
            <p:spPr bwMode="auto">
              <a:xfrm>
                <a:off x="3527" y="384907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Text Box 198"/>
              <p:cNvSpPr txBox="1">
                <a:spLocks noChangeArrowheads="1"/>
              </p:cNvSpPr>
              <p:nvPr/>
            </p:nvSpPr>
            <p:spPr bwMode="auto">
              <a:xfrm>
                <a:off x="3527" y="384494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 Box 199"/>
              <p:cNvSpPr txBox="1">
                <a:spLocks noChangeArrowheads="1"/>
              </p:cNvSpPr>
              <p:nvPr/>
            </p:nvSpPr>
            <p:spPr bwMode="auto">
              <a:xfrm>
                <a:off x="3527" y="384084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200"/>
              <p:cNvSpPr txBox="1">
                <a:spLocks noChangeArrowheads="1"/>
              </p:cNvSpPr>
              <p:nvPr/>
            </p:nvSpPr>
            <p:spPr bwMode="auto">
              <a:xfrm>
                <a:off x="3526" y="383677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201"/>
              <p:cNvSpPr txBox="1">
                <a:spLocks noChangeArrowheads="1"/>
              </p:cNvSpPr>
              <p:nvPr/>
            </p:nvSpPr>
            <p:spPr bwMode="auto">
              <a:xfrm>
                <a:off x="3527" y="383270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Group 212"/>
            <p:cNvGrpSpPr/>
            <p:nvPr/>
          </p:nvGrpSpPr>
          <p:grpSpPr>
            <a:xfrm>
              <a:off x="8000" y="383698"/>
              <a:ext cx="328" cy="2178"/>
              <a:chOff x="8000" y="383698"/>
              <a:chExt cx="328" cy="2178"/>
            </a:xfrm>
          </p:grpSpPr>
          <p:sp>
            <p:nvSpPr>
              <p:cNvPr id="22" name="Text Box 205"/>
              <p:cNvSpPr txBox="1">
                <a:spLocks noChangeArrowheads="1"/>
              </p:cNvSpPr>
              <p:nvPr/>
            </p:nvSpPr>
            <p:spPr bwMode="auto">
              <a:xfrm>
                <a:off x="8000" y="385501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Text Box 206"/>
              <p:cNvSpPr txBox="1">
                <a:spLocks noChangeArrowheads="1"/>
              </p:cNvSpPr>
              <p:nvPr/>
            </p:nvSpPr>
            <p:spPr bwMode="auto">
              <a:xfrm>
                <a:off x="8006" y="384883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 Box 207"/>
              <p:cNvSpPr txBox="1">
                <a:spLocks noChangeArrowheads="1"/>
              </p:cNvSpPr>
              <p:nvPr/>
            </p:nvSpPr>
            <p:spPr bwMode="auto">
              <a:xfrm>
                <a:off x="8007" y="384474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Text Box 208"/>
              <p:cNvSpPr txBox="1">
                <a:spLocks noChangeArrowheads="1"/>
              </p:cNvSpPr>
              <p:nvPr/>
            </p:nvSpPr>
            <p:spPr bwMode="auto">
              <a:xfrm>
                <a:off x="8000" y="383698"/>
                <a:ext cx="321" cy="3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100" kern="10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kern="10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59" name="图片 5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7855" y="2901205"/>
            <a:ext cx="5317326" cy="2525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825464"/>
            <a:ext cx="10449450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8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0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IP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地址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089437"/>
            <a:ext cx="11040813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5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0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IP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地址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2" y="1221588"/>
            <a:ext cx="11211516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4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04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IP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地址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102" y="1063256"/>
            <a:ext cx="5746898" cy="2732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1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102" y="4201040"/>
            <a:ext cx="7951382" cy="15937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73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114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HTML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425026" y="3055855"/>
          <a:ext cx="5670391" cy="3047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6994459" imgH="8472432" progId="Unknown">
                  <p:embed/>
                </p:oleObj>
              </mc:Choice>
              <mc:Fallback>
                <p:oleObj r:id="rId4" imgW="16994459" imgH="8472432" progId="Unknown">
                  <p:embed/>
                  <p:pic>
                    <p:nvPicPr>
                      <p:cNvPr id="19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026" y="3055855"/>
                        <a:ext cx="5670391" cy="30477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图片 20" descr="https://www.runoob.com/wp-content/uploads/2013/06/html-first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8"/>
          <a:stretch>
            <a:fillRect/>
          </a:stretch>
        </p:blipFill>
        <p:spPr>
          <a:xfrm>
            <a:off x="6632730" y="3086976"/>
            <a:ext cx="4191214" cy="284599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矩形 19"/>
          <p:cNvSpPr/>
          <p:nvPr/>
        </p:nvSpPr>
        <p:spPr>
          <a:xfrm>
            <a:off x="2175231" y="6340211"/>
            <a:ext cx="1736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）示例代码</a:t>
            </a:r>
            <a:r>
              <a:rPr lang="zh-CN" altLang="zh-CN" kern="100" dirty="0">
                <a:ea typeface="Times New Roman" panose="02020603050405020304" pitchFamily="18" charset="0"/>
              </a:rPr>
              <a:t> 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7401215" y="6264777"/>
            <a:ext cx="1742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）网页效果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73755"/>
            <a:ext cx="10992041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1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计算机安全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0" y="1221588"/>
            <a:ext cx="11065199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计算机安全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94" y="1069643"/>
            <a:ext cx="11217612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6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24225" y="32290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计算机安全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94035"/>
            <a:ext cx="11046909" cy="2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5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宽屏</PresentationFormat>
  <Paragraphs>77</Paragraphs>
  <Slides>14</Slides>
  <Notes>14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等线 Light</vt:lpstr>
      <vt:lpstr>经典综艺体简</vt:lpstr>
      <vt:lpstr>微软雅黑</vt:lpstr>
      <vt:lpstr>Agency FB</vt:lpstr>
      <vt:lpstr>Arial</vt:lpstr>
      <vt:lpstr>Century Gothic</vt:lpstr>
      <vt:lpstr>Times New Roman</vt:lpstr>
      <vt:lpstr>Office 主题​​</vt:lpstr>
      <vt:lpstr>Unknown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2025-05-09T06:25:24Z</dcterms:created>
  <dcterms:modified xsi:type="dcterms:W3CDTF">2025-05-09T06:25:34Z</dcterms:modified>
</cp:coreProperties>
</file>