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50" r:id="rId1"/>
  </p:sldMasterIdLst>
  <p:notesMasterIdLst>
    <p:notesMasterId r:id="rId133"/>
  </p:notesMasterIdLst>
  <p:sldIdLst>
    <p:sldId id="262" r:id="rId2"/>
    <p:sldId id="406" r:id="rId3"/>
    <p:sldId id="390" r:id="rId4"/>
    <p:sldId id="264" r:id="rId5"/>
    <p:sldId id="271" r:id="rId6"/>
    <p:sldId id="272" r:id="rId7"/>
    <p:sldId id="273" r:id="rId8"/>
    <p:sldId id="274" r:id="rId9"/>
    <p:sldId id="275" r:id="rId10"/>
    <p:sldId id="276" r:id="rId11"/>
    <p:sldId id="391" r:id="rId12"/>
    <p:sldId id="277" r:id="rId13"/>
    <p:sldId id="278" r:id="rId14"/>
    <p:sldId id="279" r:id="rId15"/>
    <p:sldId id="280" r:id="rId16"/>
    <p:sldId id="405" r:id="rId17"/>
    <p:sldId id="282" r:id="rId18"/>
    <p:sldId id="283" r:id="rId19"/>
    <p:sldId id="284" r:id="rId20"/>
    <p:sldId id="285" r:id="rId21"/>
    <p:sldId id="286" r:id="rId22"/>
    <p:sldId id="287" r:id="rId23"/>
    <p:sldId id="288" r:id="rId24"/>
    <p:sldId id="289" r:id="rId25"/>
    <p:sldId id="290" r:id="rId26"/>
    <p:sldId id="291" r:id="rId27"/>
    <p:sldId id="292" r:id="rId28"/>
    <p:sldId id="392" r:id="rId29"/>
    <p:sldId id="293" r:id="rId30"/>
    <p:sldId id="294" r:id="rId31"/>
    <p:sldId id="295" r:id="rId32"/>
    <p:sldId id="296" r:id="rId33"/>
    <p:sldId id="297" r:id="rId34"/>
    <p:sldId id="298" r:id="rId35"/>
    <p:sldId id="404" r:id="rId36"/>
    <p:sldId id="299" r:id="rId37"/>
    <p:sldId id="301" r:id="rId38"/>
    <p:sldId id="302" r:id="rId39"/>
    <p:sldId id="303" r:id="rId40"/>
    <p:sldId id="304" r:id="rId41"/>
    <p:sldId id="305" r:id="rId42"/>
    <p:sldId id="306" r:id="rId43"/>
    <p:sldId id="307" r:id="rId44"/>
    <p:sldId id="308" r:id="rId45"/>
    <p:sldId id="309" r:id="rId46"/>
    <p:sldId id="393" r:id="rId47"/>
    <p:sldId id="310" r:id="rId48"/>
    <p:sldId id="311" r:id="rId49"/>
    <p:sldId id="312" r:id="rId50"/>
    <p:sldId id="403" r:id="rId51"/>
    <p:sldId id="313" r:id="rId52"/>
    <p:sldId id="315" r:id="rId53"/>
    <p:sldId id="316" r:id="rId54"/>
    <p:sldId id="317" r:id="rId55"/>
    <p:sldId id="318" r:id="rId56"/>
    <p:sldId id="319" r:id="rId57"/>
    <p:sldId id="394" r:id="rId58"/>
    <p:sldId id="320" r:id="rId59"/>
    <p:sldId id="321" r:id="rId60"/>
    <p:sldId id="322" r:id="rId61"/>
    <p:sldId id="402" r:id="rId62"/>
    <p:sldId id="323" r:id="rId63"/>
    <p:sldId id="324" r:id="rId64"/>
    <p:sldId id="326" r:id="rId65"/>
    <p:sldId id="327" r:id="rId66"/>
    <p:sldId id="328" r:id="rId67"/>
    <p:sldId id="329" r:id="rId68"/>
    <p:sldId id="330" r:id="rId69"/>
    <p:sldId id="331" r:id="rId70"/>
    <p:sldId id="332" r:id="rId71"/>
    <p:sldId id="333" r:id="rId72"/>
    <p:sldId id="395" r:id="rId73"/>
    <p:sldId id="334" r:id="rId74"/>
    <p:sldId id="335" r:id="rId75"/>
    <p:sldId id="336" r:id="rId76"/>
    <p:sldId id="401" r:id="rId77"/>
    <p:sldId id="337" r:id="rId78"/>
    <p:sldId id="339" r:id="rId79"/>
    <p:sldId id="340" r:id="rId80"/>
    <p:sldId id="341" r:id="rId81"/>
    <p:sldId id="342" r:id="rId82"/>
    <p:sldId id="343" r:id="rId83"/>
    <p:sldId id="344" r:id="rId84"/>
    <p:sldId id="345" r:id="rId85"/>
    <p:sldId id="396" r:id="rId86"/>
    <p:sldId id="346" r:id="rId87"/>
    <p:sldId id="347" r:id="rId88"/>
    <p:sldId id="348" r:id="rId89"/>
    <p:sldId id="349" r:id="rId90"/>
    <p:sldId id="351" r:id="rId91"/>
    <p:sldId id="352" r:id="rId92"/>
    <p:sldId id="353" r:id="rId93"/>
    <p:sldId id="354" r:id="rId94"/>
    <p:sldId id="355" r:id="rId95"/>
    <p:sldId id="356" r:id="rId96"/>
    <p:sldId id="357" r:id="rId97"/>
    <p:sldId id="358" r:id="rId98"/>
    <p:sldId id="397" r:id="rId99"/>
    <p:sldId id="359" r:id="rId100"/>
    <p:sldId id="360" r:id="rId101"/>
    <p:sldId id="400" r:id="rId102"/>
    <p:sldId id="361" r:id="rId103"/>
    <p:sldId id="363" r:id="rId104"/>
    <p:sldId id="364" r:id="rId105"/>
    <p:sldId id="365" r:id="rId106"/>
    <p:sldId id="366" r:id="rId107"/>
    <p:sldId id="367" r:id="rId108"/>
    <p:sldId id="368" r:id="rId109"/>
    <p:sldId id="369" r:id="rId110"/>
    <p:sldId id="370" r:id="rId111"/>
    <p:sldId id="371" r:id="rId112"/>
    <p:sldId id="372" r:id="rId113"/>
    <p:sldId id="373" r:id="rId114"/>
    <p:sldId id="374" r:id="rId115"/>
    <p:sldId id="375" r:id="rId116"/>
    <p:sldId id="376" r:id="rId117"/>
    <p:sldId id="398" r:id="rId118"/>
    <p:sldId id="377" r:id="rId119"/>
    <p:sldId id="378" r:id="rId120"/>
    <p:sldId id="379" r:id="rId121"/>
    <p:sldId id="380" r:id="rId122"/>
    <p:sldId id="381" r:id="rId123"/>
    <p:sldId id="382" r:id="rId124"/>
    <p:sldId id="383" r:id="rId125"/>
    <p:sldId id="384" r:id="rId126"/>
    <p:sldId id="385" r:id="rId127"/>
    <p:sldId id="399" r:id="rId128"/>
    <p:sldId id="386" r:id="rId129"/>
    <p:sldId id="387" r:id="rId130"/>
    <p:sldId id="388" r:id="rId131"/>
    <p:sldId id="389" r:id="rId132"/>
  </p:sldIdLst>
  <p:sldSz cx="12192000" cy="6858000"/>
  <p:notesSz cx="6858000" cy="9144000"/>
  <p:custDataLst>
    <p:tags r:id="rId134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5686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342" autoAdjust="0"/>
    <p:restoredTop sz="94660"/>
  </p:normalViewPr>
  <p:slideViewPr>
    <p:cSldViewPr snapToGrid="0">
      <p:cViewPr>
        <p:scale>
          <a:sx n="100" d="100"/>
          <a:sy n="100" d="100"/>
        </p:scale>
        <p:origin x="432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559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notesMaster" Target="notesMasters/notesMaster1.xml"/><Relationship Id="rId138" Type="http://schemas.openxmlformats.org/officeDocument/2006/relationships/tableStyles" Target="tableStyles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26" Type="http://schemas.openxmlformats.org/officeDocument/2006/relationships/slide" Target="slides/slide125.xml"/><Relationship Id="rId134" Type="http://schemas.openxmlformats.org/officeDocument/2006/relationships/tags" Target="tags/tag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13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slide" Target="slides/slide129.xml"/><Relationship Id="rId13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viewProps" Target="view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E422CF-0D80-45B7-804E-B558B97AB2E8}" type="datetimeFigureOut">
              <a:rPr lang="zh-CN" altLang="en-US" smtClean="0"/>
              <a:t>2025/5/8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58C390-5DFC-4387-A3E4-66C09358981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38788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08732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80785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33606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14688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02477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56690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84680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25813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55460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52053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0194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20271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7701671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09698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16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37744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714288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817561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284386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20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19302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21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716772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22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551614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23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604139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24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6121713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25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665394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26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185790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27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480197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28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360868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29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450652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30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770279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31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315421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32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8979191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33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2910004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34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080489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35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181048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36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996057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37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10822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38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6511485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39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129034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40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998572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41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96107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42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670510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43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80540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44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7667702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45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613774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46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25228876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47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89476556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48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9842473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49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2803465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50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9064564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51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4270505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52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8616410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53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1904837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54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3480755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55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0184084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56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6861218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57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81412183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58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8855805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59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0753274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60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84356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61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3753236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62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378207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63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3611965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64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043197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65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0923504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66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8119608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67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6310261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68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8211416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69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5973060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70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3647161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71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7053081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72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8742845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73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6758241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74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3152591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75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7566807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76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5810268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77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4272588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78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5671434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79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5206516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80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6634456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81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3952089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82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6850025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83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4630755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84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7815910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85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1846005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86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8665109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87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4864447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88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1491238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89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2530085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90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5639286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91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985246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92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8180627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93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01397932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94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19139223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95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6976441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96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6936425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97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3711814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98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6944013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99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22120625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100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268371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101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11672698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102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7523870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103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8261989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104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92003206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105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9450167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106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9037754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107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98540101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108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885013"/>
      </p:ext>
    </p:extLst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109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3752367"/>
      </p:ext>
    </p:extLst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110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8487082"/>
      </p:ext>
    </p:extLst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2498384"/>
      </p:ext>
    </p:extLst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112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7004457"/>
      </p:ext>
    </p:extLst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113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3094604"/>
      </p:ext>
    </p:extLst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5702555"/>
      </p:ext>
    </p:extLst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115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8968935"/>
      </p:ext>
    </p:extLst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116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6926282"/>
      </p:ext>
    </p:extLst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117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62553763"/>
      </p:ext>
    </p:extLst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118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8685009"/>
      </p:ext>
    </p:extLst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119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21876330"/>
      </p:ext>
    </p:extLst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120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4134898"/>
      </p:ext>
    </p:extLst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121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9979003"/>
      </p:ext>
    </p:extLst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122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4371010"/>
      </p:ext>
    </p:extLst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123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59315825"/>
      </p:ext>
    </p:extLst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124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8408064"/>
      </p:ext>
    </p:extLst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125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9097431"/>
      </p:ext>
    </p:extLst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126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75862789"/>
      </p:ext>
    </p:extLst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127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9519729"/>
      </p:ext>
    </p:extLst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128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2293800"/>
      </p:ext>
    </p:extLst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129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7837771"/>
      </p:ext>
    </p:extLst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130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88869078"/>
      </p:ext>
    </p:extLst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131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1325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包图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A3450B76-4660-406D-895D-FBD6E11E01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149251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7263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</p:sldLayoutIdLst>
  <p:transition spd="slow">
    <p:wip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9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4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7.pn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3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4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5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0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1.png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8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4.png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9.pn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0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1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2.pn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3.pn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5.png"/><Relationship Id="rId4" Type="http://schemas.openxmlformats.org/officeDocument/2006/relationships/image" Target="../media/image84.wmf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1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1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1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1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9.png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1.png"/><Relationship Id="rId4" Type="http://schemas.openxmlformats.org/officeDocument/2006/relationships/image" Target="../media/image90.png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2.png"/></Relationships>
</file>

<file path=ppt/slides/_rels/slide10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3" Type="http://schemas.openxmlformats.org/officeDocument/2006/relationships/image" Target="../media/image3.png"/><Relationship Id="rId7" Type="http://schemas.openxmlformats.org/officeDocument/2006/relationships/image" Target="../media/image96.pn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5.png"/><Relationship Id="rId5" Type="http://schemas.openxmlformats.org/officeDocument/2006/relationships/image" Target="../media/image94.png"/><Relationship Id="rId4" Type="http://schemas.openxmlformats.org/officeDocument/2006/relationships/image" Target="../media/image93.png"/><Relationship Id="rId9" Type="http://schemas.openxmlformats.org/officeDocument/2006/relationships/image" Target="../media/image98.png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0.png"/><Relationship Id="rId4" Type="http://schemas.openxmlformats.org/officeDocument/2006/relationships/image" Target="../media/image99.png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1.png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2.png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4.png"/><Relationship Id="rId4" Type="http://schemas.openxmlformats.org/officeDocument/2006/relationships/image" Target="../media/image103.png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07.pn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6.png"/><Relationship Id="rId5" Type="http://schemas.openxmlformats.org/officeDocument/2006/relationships/image" Target="../media/image105.emf"/><Relationship Id="rId4" Type="http://schemas.openxmlformats.org/officeDocument/2006/relationships/oleObject" Target="../embeddings/oleObject1.bin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8.png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9.png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0.png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1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112.png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118.png"/><Relationship Id="rId4" Type="http://schemas.openxmlformats.org/officeDocument/2006/relationships/image" Target="../media/image117.png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121.png"/><Relationship Id="rId4" Type="http://schemas.openxmlformats.org/officeDocument/2006/relationships/image" Target="../media/image120.png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1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notesSlide" Target="../notesSlides/notesSlide12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125.png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notesSlide" Target="../notesSlides/notesSlide12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notesSlide" Target="../notesSlides/notesSlide12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>
            <a:extLst>
              <a:ext uri="{FF2B5EF4-FFF2-40B4-BE49-F238E27FC236}">
                <a16:creationId xmlns:a16="http://schemas.microsoft.com/office/drawing/2014/main" id="{0BE6C2D7-A0D3-4561-805B-A1823985D7C4}"/>
              </a:ext>
            </a:extLst>
          </p:cNvPr>
          <p:cNvSpPr txBox="1"/>
          <p:nvPr/>
        </p:nvSpPr>
        <p:spPr>
          <a:xfrm>
            <a:off x="2605876" y="1950639"/>
            <a:ext cx="6902368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914400">
              <a:defRPr/>
            </a:pPr>
            <a:r>
              <a:rPr lang="zh-CN" altLang="en-US" sz="4800" b="1" dirty="0">
                <a:solidFill>
                  <a:srgbClr val="142938"/>
                </a:solidFill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第一章  计算机基础知识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经典综艺体简" panose="02010609000101010101" pitchFamily="49" charset="-122"/>
              <a:ea typeface="经典综艺体简" panose="02010609000101010101" pitchFamily="49" charset="-122"/>
              <a:cs typeface="经典综艺体简" panose="02010609000101010101" pitchFamily="49" charset="-122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0AA7A0F3-9A96-4002-AE12-9CD964F40A65}"/>
              </a:ext>
            </a:extLst>
          </p:cNvPr>
          <p:cNvSpPr txBox="1"/>
          <p:nvPr/>
        </p:nvSpPr>
        <p:spPr>
          <a:xfrm>
            <a:off x="956626" y="2968369"/>
            <a:ext cx="4838118" cy="523220"/>
          </a:xfrm>
          <a:prstGeom prst="rect">
            <a:avLst/>
          </a:prstGeom>
          <a:solidFill>
            <a:srgbClr val="115687"/>
          </a:solidFill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914400"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第</a:t>
            </a:r>
            <a:r>
              <a:rPr lang="en-US" altLang="zh-CN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1</a:t>
            </a: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节 计算机概述</a:t>
            </a:r>
          </a:p>
        </p:txBody>
      </p: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574F829B-BBCD-4ED2-9A6C-5FFCFBFEEBBC}"/>
              </a:ext>
            </a:extLst>
          </p:cNvPr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31" name="组合 30">
              <a:extLst>
                <a:ext uri="{FF2B5EF4-FFF2-40B4-BE49-F238E27FC236}">
                  <a16:creationId xmlns:a16="http://schemas.microsoft.com/office/drawing/2014/main" id="{5E1ECF26-244B-42EC-8F98-7B484C795FCC}"/>
                </a:ext>
              </a:extLst>
            </p:cNvPr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6" name="矩形 55">
                <a:extLst>
                  <a:ext uri="{FF2B5EF4-FFF2-40B4-BE49-F238E27FC236}">
                    <a16:creationId xmlns:a16="http://schemas.microsoft.com/office/drawing/2014/main" id="{671B44AE-0D78-4813-91B7-47DEB4DCD819}"/>
                  </a:ext>
                </a:extLst>
              </p:cNvPr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57" name="矩形 56">
                <a:extLst>
                  <a:ext uri="{FF2B5EF4-FFF2-40B4-BE49-F238E27FC236}">
                    <a16:creationId xmlns:a16="http://schemas.microsoft.com/office/drawing/2014/main" id="{1B954EFD-E3E7-41DC-B9C3-DEB63DBFCE58}"/>
                  </a:ext>
                </a:extLst>
              </p:cNvPr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58" name="矩形 57">
                <a:extLst>
                  <a:ext uri="{FF2B5EF4-FFF2-40B4-BE49-F238E27FC236}">
                    <a16:creationId xmlns:a16="http://schemas.microsoft.com/office/drawing/2014/main" id="{08A77561-1B66-40D7-8863-CB958F0E0F1C}"/>
                  </a:ext>
                </a:extLst>
              </p:cNvPr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59" name="矩形 58">
                <a:extLst>
                  <a:ext uri="{FF2B5EF4-FFF2-40B4-BE49-F238E27FC236}">
                    <a16:creationId xmlns:a16="http://schemas.microsoft.com/office/drawing/2014/main" id="{CCFE334E-92CD-4D3D-A6BB-B5534182B3CF}"/>
                  </a:ext>
                </a:extLst>
              </p:cNvPr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32" name="组合 31">
              <a:extLst>
                <a:ext uri="{FF2B5EF4-FFF2-40B4-BE49-F238E27FC236}">
                  <a16:creationId xmlns:a16="http://schemas.microsoft.com/office/drawing/2014/main" id="{8E714CEE-6BE5-4DF5-9319-5CA3913867E5}"/>
                </a:ext>
              </a:extLst>
            </p:cNvPr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33" name="矩形 32">
                <a:extLst>
                  <a:ext uri="{FF2B5EF4-FFF2-40B4-BE49-F238E27FC236}">
                    <a16:creationId xmlns:a16="http://schemas.microsoft.com/office/drawing/2014/main" id="{53FC4598-0A7E-49F4-A70D-703E63432EA6}"/>
                  </a:ext>
                </a:extLst>
              </p:cNvPr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34" name="矩形 33">
                <a:extLst>
                  <a:ext uri="{FF2B5EF4-FFF2-40B4-BE49-F238E27FC236}">
                    <a16:creationId xmlns:a16="http://schemas.microsoft.com/office/drawing/2014/main" id="{57D66345-00FF-44A2-BFA3-43AC40FD5F54}"/>
                  </a:ext>
                </a:extLst>
              </p:cNvPr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35" name="矩形 34">
                <a:extLst>
                  <a:ext uri="{FF2B5EF4-FFF2-40B4-BE49-F238E27FC236}">
                    <a16:creationId xmlns:a16="http://schemas.microsoft.com/office/drawing/2014/main" id="{C7A34A82-62F5-47F0-8630-16C737D63A02}"/>
                  </a:ext>
                </a:extLst>
              </p:cNvPr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55" name="矩形 54">
                <a:extLst>
                  <a:ext uri="{FF2B5EF4-FFF2-40B4-BE49-F238E27FC236}">
                    <a16:creationId xmlns:a16="http://schemas.microsoft.com/office/drawing/2014/main" id="{4B65BAF9-DCBE-49E4-A033-5B8CA3B056D8}"/>
                  </a:ext>
                </a:extLst>
              </p:cNvPr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</p:grpSp>
      <p:grpSp>
        <p:nvGrpSpPr>
          <p:cNvPr id="60" name="组合 59">
            <a:extLst>
              <a:ext uri="{FF2B5EF4-FFF2-40B4-BE49-F238E27FC236}">
                <a16:creationId xmlns:a16="http://schemas.microsoft.com/office/drawing/2014/main" id="{5A589FA5-5C28-4D04-84CF-97F06AC0309A}"/>
              </a:ext>
            </a:extLst>
          </p:cNvPr>
          <p:cNvGrpSpPr/>
          <p:nvPr/>
        </p:nvGrpSpPr>
        <p:grpSpPr>
          <a:xfrm>
            <a:off x="0" y="4"/>
            <a:ext cx="12192000" cy="318973"/>
            <a:chOff x="0" y="6629400"/>
            <a:chExt cx="12192000" cy="228600"/>
          </a:xfrm>
        </p:grpSpPr>
        <p:grpSp>
          <p:nvGrpSpPr>
            <p:cNvPr id="61" name="组合 60">
              <a:extLst>
                <a:ext uri="{FF2B5EF4-FFF2-40B4-BE49-F238E27FC236}">
                  <a16:creationId xmlns:a16="http://schemas.microsoft.com/office/drawing/2014/main" id="{EA395CC9-8C1B-42A5-AA3D-6B89E79F3C8C}"/>
                </a:ext>
              </a:extLst>
            </p:cNvPr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67" name="矩形 66">
                <a:extLst>
                  <a:ext uri="{FF2B5EF4-FFF2-40B4-BE49-F238E27FC236}">
                    <a16:creationId xmlns:a16="http://schemas.microsoft.com/office/drawing/2014/main" id="{0E92F3A0-542E-49AF-9518-3AB334CCE7C2}"/>
                  </a:ext>
                </a:extLst>
              </p:cNvPr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68" name="矩形 67">
                <a:extLst>
                  <a:ext uri="{FF2B5EF4-FFF2-40B4-BE49-F238E27FC236}">
                    <a16:creationId xmlns:a16="http://schemas.microsoft.com/office/drawing/2014/main" id="{4392F66F-557C-4F41-A34D-22782BAE47E8}"/>
                  </a:ext>
                </a:extLst>
              </p:cNvPr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69" name="矩形 68">
                <a:extLst>
                  <a:ext uri="{FF2B5EF4-FFF2-40B4-BE49-F238E27FC236}">
                    <a16:creationId xmlns:a16="http://schemas.microsoft.com/office/drawing/2014/main" id="{5CBF5333-D74E-480B-B698-0E2A2E25C552}"/>
                  </a:ext>
                </a:extLst>
              </p:cNvPr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70" name="矩形 69">
                <a:extLst>
                  <a:ext uri="{FF2B5EF4-FFF2-40B4-BE49-F238E27FC236}">
                    <a16:creationId xmlns:a16="http://schemas.microsoft.com/office/drawing/2014/main" id="{8AC72762-860F-4C7A-BDC6-AF5BE9F8436D}"/>
                  </a:ext>
                </a:extLst>
              </p:cNvPr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62" name="组合 61">
              <a:extLst>
                <a:ext uri="{FF2B5EF4-FFF2-40B4-BE49-F238E27FC236}">
                  <a16:creationId xmlns:a16="http://schemas.microsoft.com/office/drawing/2014/main" id="{E84A3ADD-8D27-40FA-88C6-4B0B4E1AFCBD}"/>
                </a:ext>
              </a:extLst>
            </p:cNvPr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63" name="矩形 62">
                <a:extLst>
                  <a:ext uri="{FF2B5EF4-FFF2-40B4-BE49-F238E27FC236}">
                    <a16:creationId xmlns:a16="http://schemas.microsoft.com/office/drawing/2014/main" id="{9D66C13B-53C4-4A59-845D-BD743528B000}"/>
                  </a:ext>
                </a:extLst>
              </p:cNvPr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64" name="矩形 63">
                <a:extLst>
                  <a:ext uri="{FF2B5EF4-FFF2-40B4-BE49-F238E27FC236}">
                    <a16:creationId xmlns:a16="http://schemas.microsoft.com/office/drawing/2014/main" id="{8BF8B783-B65E-4DCA-8B8E-1902896E505D}"/>
                  </a:ext>
                </a:extLst>
              </p:cNvPr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65" name="矩形 64">
                <a:extLst>
                  <a:ext uri="{FF2B5EF4-FFF2-40B4-BE49-F238E27FC236}">
                    <a16:creationId xmlns:a16="http://schemas.microsoft.com/office/drawing/2014/main" id="{1D8F0C9D-8A2A-4204-BE17-84A70B6569AF}"/>
                  </a:ext>
                </a:extLst>
              </p:cNvPr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66" name="矩形 65">
                <a:extLst>
                  <a:ext uri="{FF2B5EF4-FFF2-40B4-BE49-F238E27FC236}">
                    <a16:creationId xmlns:a16="http://schemas.microsoft.com/office/drawing/2014/main" id="{D7177ECF-92FA-4FA1-A3F7-27634E88808D}"/>
                  </a:ext>
                </a:extLst>
              </p:cNvPr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</p:grpSp>
      <p:sp>
        <p:nvSpPr>
          <p:cNvPr id="71" name="矩形 70">
            <a:extLst>
              <a:ext uri="{FF2B5EF4-FFF2-40B4-BE49-F238E27FC236}">
                <a16:creationId xmlns:a16="http://schemas.microsoft.com/office/drawing/2014/main" id="{723E380C-E6D1-4FB4-B146-42E88CC04FD7}"/>
              </a:ext>
            </a:extLst>
          </p:cNvPr>
          <p:cNvSpPr/>
          <p:nvPr/>
        </p:nvSpPr>
        <p:spPr>
          <a:xfrm>
            <a:off x="1843543" y="855965"/>
            <a:ext cx="7725192" cy="64633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600" dirty="0"/>
              <a:t>《</a:t>
            </a:r>
            <a:r>
              <a:rPr lang="zh-CN" altLang="en-US" sz="3600" dirty="0"/>
              <a:t>信息学奥赛一本通</a:t>
            </a:r>
            <a:r>
              <a:rPr lang="en-US" altLang="zh-CN" sz="3600" dirty="0"/>
              <a:t>·</a:t>
            </a:r>
            <a:r>
              <a:rPr lang="zh-CN" altLang="en-US" sz="3600" dirty="0"/>
              <a:t>初赛真题解析</a:t>
            </a:r>
            <a:r>
              <a:rPr lang="en-US" altLang="zh-CN" sz="3600" dirty="0"/>
              <a:t>》</a:t>
            </a:r>
            <a:endParaRPr lang="zh-CN" altLang="en-US" sz="3600" dirty="0"/>
          </a:p>
        </p:txBody>
      </p:sp>
      <p:sp>
        <p:nvSpPr>
          <p:cNvPr id="29" name="文本框 28"/>
          <p:cNvSpPr txBox="1"/>
          <p:nvPr/>
        </p:nvSpPr>
        <p:spPr>
          <a:xfrm>
            <a:off x="956626" y="3882231"/>
            <a:ext cx="4838118" cy="523220"/>
          </a:xfrm>
          <a:prstGeom prst="rect">
            <a:avLst/>
          </a:prstGeom>
          <a:solidFill>
            <a:srgbClr val="115687"/>
          </a:solidFill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914400"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第</a:t>
            </a:r>
            <a:r>
              <a:rPr lang="en-US" altLang="zh-CN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2</a:t>
            </a: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节 计算机系统的基本结构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956626" y="4743975"/>
            <a:ext cx="4838118" cy="523220"/>
          </a:xfrm>
          <a:prstGeom prst="rect">
            <a:avLst/>
          </a:prstGeom>
          <a:solidFill>
            <a:srgbClr val="115687"/>
          </a:solidFill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914400"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第</a:t>
            </a:r>
            <a:r>
              <a:rPr lang="en-US" altLang="zh-CN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3</a:t>
            </a: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节  计算机软件系统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956626" y="5657837"/>
            <a:ext cx="4838118" cy="523220"/>
          </a:xfrm>
          <a:prstGeom prst="rect">
            <a:avLst/>
          </a:prstGeom>
          <a:solidFill>
            <a:srgbClr val="115687"/>
          </a:solidFill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914400"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第</a:t>
            </a:r>
            <a:r>
              <a:rPr lang="en-US" altLang="zh-CN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4</a:t>
            </a: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节 计算机语言</a:t>
            </a:r>
          </a:p>
        </p:txBody>
      </p:sp>
      <p:sp>
        <p:nvSpPr>
          <p:cNvPr id="38" name="文本框 37"/>
          <p:cNvSpPr txBox="1"/>
          <p:nvPr/>
        </p:nvSpPr>
        <p:spPr>
          <a:xfrm>
            <a:off x="6485556" y="2968369"/>
            <a:ext cx="4827486" cy="523220"/>
          </a:xfrm>
          <a:prstGeom prst="rect">
            <a:avLst/>
          </a:prstGeom>
          <a:solidFill>
            <a:srgbClr val="115687"/>
          </a:solidFill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914400"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第</a:t>
            </a:r>
            <a:r>
              <a:rPr lang="en-US" altLang="zh-CN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5</a:t>
            </a: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节 数制转换</a:t>
            </a:r>
          </a:p>
        </p:txBody>
      </p:sp>
      <p:sp>
        <p:nvSpPr>
          <p:cNvPr id="39" name="文本框 38"/>
          <p:cNvSpPr txBox="1"/>
          <p:nvPr/>
        </p:nvSpPr>
        <p:spPr>
          <a:xfrm>
            <a:off x="6485556" y="3882231"/>
            <a:ext cx="4827486" cy="523220"/>
          </a:xfrm>
          <a:prstGeom prst="rect">
            <a:avLst/>
          </a:prstGeom>
          <a:solidFill>
            <a:srgbClr val="115687"/>
          </a:solidFill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914400"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第</a:t>
            </a:r>
            <a:r>
              <a:rPr lang="en-US" altLang="zh-CN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6</a:t>
            </a: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节 信息编码表示</a:t>
            </a:r>
          </a:p>
        </p:txBody>
      </p:sp>
      <p:sp>
        <p:nvSpPr>
          <p:cNvPr id="40" name="文本框 39"/>
          <p:cNvSpPr txBox="1"/>
          <p:nvPr/>
        </p:nvSpPr>
        <p:spPr>
          <a:xfrm>
            <a:off x="6485556" y="4743975"/>
            <a:ext cx="4827486" cy="523220"/>
          </a:xfrm>
          <a:prstGeom prst="rect">
            <a:avLst/>
          </a:prstGeom>
          <a:solidFill>
            <a:srgbClr val="115687"/>
          </a:solidFill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914400"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第</a:t>
            </a:r>
            <a:r>
              <a:rPr lang="en-US" altLang="zh-CN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7</a:t>
            </a: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节 原码补码反码</a:t>
            </a:r>
          </a:p>
        </p:txBody>
      </p:sp>
      <p:sp>
        <p:nvSpPr>
          <p:cNvPr id="41" name="文本框 40"/>
          <p:cNvSpPr txBox="1"/>
          <p:nvPr/>
        </p:nvSpPr>
        <p:spPr>
          <a:xfrm>
            <a:off x="6485556" y="5657837"/>
            <a:ext cx="4827486" cy="523220"/>
          </a:xfrm>
          <a:prstGeom prst="rect">
            <a:avLst/>
          </a:prstGeom>
          <a:solidFill>
            <a:srgbClr val="115687"/>
          </a:solidFill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914400"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第</a:t>
            </a:r>
            <a:r>
              <a:rPr lang="en-US" altLang="zh-CN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8</a:t>
            </a: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节 计算机网络</a:t>
            </a:r>
          </a:p>
        </p:txBody>
      </p:sp>
    </p:spTree>
    <p:extLst>
      <p:ext uri="{BB962C8B-B14F-4D97-AF65-F5344CB8AC3E}">
        <p14:creationId xmlns:p14="http://schemas.microsoft.com/office/powerpoint/2010/main" val="3759625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D7E6FE74-5684-8819-EF42-A687C37E24D1}"/>
              </a:ext>
            </a:extLst>
          </p:cNvPr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9DC145DE-94DE-CBC2-E663-C3D3B0C55530}"/>
                </a:ext>
              </a:extLst>
            </p:cNvPr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EEC61AF1-F4E4-5961-9B52-7942422CD2F7}"/>
                  </a:ext>
                </a:extLst>
              </p:cNvPr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id="{2922E102-225C-4AB0-E071-15ABCBB535D1}"/>
                  </a:ext>
                </a:extLst>
              </p:cNvPr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1" name="矩形 10">
                <a:extLst>
                  <a:ext uri="{FF2B5EF4-FFF2-40B4-BE49-F238E27FC236}">
                    <a16:creationId xmlns:a16="http://schemas.microsoft.com/office/drawing/2014/main" id="{33739AB3-60BB-30CA-AD5C-F9A1B2712908}"/>
                  </a:ext>
                </a:extLst>
              </p:cNvPr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2" name="矩形 11">
                <a:extLst>
                  <a:ext uri="{FF2B5EF4-FFF2-40B4-BE49-F238E27FC236}">
                    <a16:creationId xmlns:a16="http://schemas.microsoft.com/office/drawing/2014/main" id="{32124EF0-E09B-2723-AD5C-F12449BF6FC4}"/>
                  </a:ext>
                </a:extLst>
              </p:cNvPr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7ED8E6E1-5E5A-A816-20D1-B8C91CB579F2}"/>
                </a:ext>
              </a:extLst>
            </p:cNvPr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5" name="矩形 4">
                <a:extLst>
                  <a:ext uri="{FF2B5EF4-FFF2-40B4-BE49-F238E27FC236}">
                    <a16:creationId xmlns:a16="http://schemas.microsoft.com/office/drawing/2014/main" id="{31127B19-A2CF-37D8-4201-49E78261936B}"/>
                  </a:ext>
                </a:extLst>
              </p:cNvPr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6" name="矩形 5">
                <a:extLst>
                  <a:ext uri="{FF2B5EF4-FFF2-40B4-BE49-F238E27FC236}">
                    <a16:creationId xmlns:a16="http://schemas.microsoft.com/office/drawing/2014/main" id="{E082CC6A-9EBC-CF43-080C-DB423B4DE59F}"/>
                  </a:ext>
                </a:extLst>
              </p:cNvPr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7" name="矩形 6">
                <a:extLst>
                  <a:ext uri="{FF2B5EF4-FFF2-40B4-BE49-F238E27FC236}">
                    <a16:creationId xmlns:a16="http://schemas.microsoft.com/office/drawing/2014/main" id="{6610B12E-B661-DF7B-B36E-FA325EE95768}"/>
                  </a:ext>
                </a:extLst>
              </p:cNvPr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8" name="矩形 7">
                <a:extLst>
                  <a:ext uri="{FF2B5EF4-FFF2-40B4-BE49-F238E27FC236}">
                    <a16:creationId xmlns:a16="http://schemas.microsoft.com/office/drawing/2014/main" id="{6B29D062-0689-66E4-7530-895B918BC346}"/>
                  </a:ext>
                </a:extLst>
              </p:cNvPr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</p:grpSp>
      <p:pic>
        <p:nvPicPr>
          <p:cNvPr id="18" name="图片 17">
            <a:extLst>
              <a:ext uri="{FF2B5EF4-FFF2-40B4-BE49-F238E27FC236}">
                <a16:creationId xmlns:a16="http://schemas.microsoft.com/office/drawing/2014/main" id="{A19E3E9D-0BC3-467D-ED8C-0A0FBAB58C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7350" y="0"/>
            <a:ext cx="7994650" cy="606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991143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>
            <a:extLst>
              <a:ext uri="{FF2B5EF4-FFF2-40B4-BE49-F238E27FC236}">
                <a16:creationId xmlns:a16="http://schemas.microsoft.com/office/drawing/2014/main" id="{0BE6C2D7-A0D3-4561-805B-A1823985D7C4}"/>
              </a:ext>
            </a:extLst>
          </p:cNvPr>
          <p:cNvSpPr txBox="1"/>
          <p:nvPr/>
        </p:nvSpPr>
        <p:spPr>
          <a:xfrm>
            <a:off x="2605876" y="1950639"/>
            <a:ext cx="6902368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914400">
              <a:defRPr/>
            </a:pPr>
            <a:r>
              <a:rPr lang="zh-CN" altLang="en-US" sz="4800" b="1" dirty="0">
                <a:solidFill>
                  <a:srgbClr val="142938"/>
                </a:solidFill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第一章  计算机基础知识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经典综艺体简" panose="02010609000101010101" pitchFamily="49" charset="-122"/>
              <a:ea typeface="经典综艺体简" panose="02010609000101010101" pitchFamily="49" charset="-122"/>
              <a:cs typeface="经典综艺体简" panose="02010609000101010101" pitchFamily="49" charset="-122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0AA7A0F3-9A96-4002-AE12-9CD964F40A65}"/>
              </a:ext>
            </a:extLst>
          </p:cNvPr>
          <p:cNvSpPr txBox="1"/>
          <p:nvPr/>
        </p:nvSpPr>
        <p:spPr>
          <a:xfrm>
            <a:off x="3664384" y="3553144"/>
            <a:ext cx="4083510" cy="523220"/>
          </a:xfrm>
          <a:prstGeom prst="rect">
            <a:avLst/>
          </a:prstGeom>
          <a:solidFill>
            <a:srgbClr val="115687"/>
          </a:solidFill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algn="ctr" defTabSz="914400"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第</a:t>
            </a:r>
            <a:r>
              <a:rPr lang="en-US" altLang="zh-CN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1</a:t>
            </a: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节 计算机概述</a:t>
            </a:r>
          </a:p>
        </p:txBody>
      </p: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574F829B-BBCD-4ED2-9A6C-5FFCFBFEEBBC}"/>
              </a:ext>
            </a:extLst>
          </p:cNvPr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31" name="组合 30">
              <a:extLst>
                <a:ext uri="{FF2B5EF4-FFF2-40B4-BE49-F238E27FC236}">
                  <a16:creationId xmlns:a16="http://schemas.microsoft.com/office/drawing/2014/main" id="{5E1ECF26-244B-42EC-8F98-7B484C795FCC}"/>
                </a:ext>
              </a:extLst>
            </p:cNvPr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6" name="矩形 55">
                <a:extLst>
                  <a:ext uri="{FF2B5EF4-FFF2-40B4-BE49-F238E27FC236}">
                    <a16:creationId xmlns:a16="http://schemas.microsoft.com/office/drawing/2014/main" id="{671B44AE-0D78-4813-91B7-47DEB4DCD819}"/>
                  </a:ext>
                </a:extLst>
              </p:cNvPr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57" name="矩形 56">
                <a:extLst>
                  <a:ext uri="{FF2B5EF4-FFF2-40B4-BE49-F238E27FC236}">
                    <a16:creationId xmlns:a16="http://schemas.microsoft.com/office/drawing/2014/main" id="{1B954EFD-E3E7-41DC-B9C3-DEB63DBFCE58}"/>
                  </a:ext>
                </a:extLst>
              </p:cNvPr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58" name="矩形 57">
                <a:extLst>
                  <a:ext uri="{FF2B5EF4-FFF2-40B4-BE49-F238E27FC236}">
                    <a16:creationId xmlns:a16="http://schemas.microsoft.com/office/drawing/2014/main" id="{08A77561-1B66-40D7-8863-CB958F0E0F1C}"/>
                  </a:ext>
                </a:extLst>
              </p:cNvPr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59" name="矩形 58">
                <a:extLst>
                  <a:ext uri="{FF2B5EF4-FFF2-40B4-BE49-F238E27FC236}">
                    <a16:creationId xmlns:a16="http://schemas.microsoft.com/office/drawing/2014/main" id="{CCFE334E-92CD-4D3D-A6BB-B5534182B3CF}"/>
                  </a:ext>
                </a:extLst>
              </p:cNvPr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32" name="组合 31">
              <a:extLst>
                <a:ext uri="{FF2B5EF4-FFF2-40B4-BE49-F238E27FC236}">
                  <a16:creationId xmlns:a16="http://schemas.microsoft.com/office/drawing/2014/main" id="{8E714CEE-6BE5-4DF5-9319-5CA3913867E5}"/>
                </a:ext>
              </a:extLst>
            </p:cNvPr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33" name="矩形 32">
                <a:extLst>
                  <a:ext uri="{FF2B5EF4-FFF2-40B4-BE49-F238E27FC236}">
                    <a16:creationId xmlns:a16="http://schemas.microsoft.com/office/drawing/2014/main" id="{53FC4598-0A7E-49F4-A70D-703E63432EA6}"/>
                  </a:ext>
                </a:extLst>
              </p:cNvPr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34" name="矩形 33">
                <a:extLst>
                  <a:ext uri="{FF2B5EF4-FFF2-40B4-BE49-F238E27FC236}">
                    <a16:creationId xmlns:a16="http://schemas.microsoft.com/office/drawing/2014/main" id="{57D66345-00FF-44A2-BFA3-43AC40FD5F54}"/>
                  </a:ext>
                </a:extLst>
              </p:cNvPr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35" name="矩形 34">
                <a:extLst>
                  <a:ext uri="{FF2B5EF4-FFF2-40B4-BE49-F238E27FC236}">
                    <a16:creationId xmlns:a16="http://schemas.microsoft.com/office/drawing/2014/main" id="{C7A34A82-62F5-47F0-8630-16C737D63A02}"/>
                  </a:ext>
                </a:extLst>
              </p:cNvPr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55" name="矩形 54">
                <a:extLst>
                  <a:ext uri="{FF2B5EF4-FFF2-40B4-BE49-F238E27FC236}">
                    <a16:creationId xmlns:a16="http://schemas.microsoft.com/office/drawing/2014/main" id="{4B65BAF9-DCBE-49E4-A033-5B8CA3B056D8}"/>
                  </a:ext>
                </a:extLst>
              </p:cNvPr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</p:grpSp>
      <p:grpSp>
        <p:nvGrpSpPr>
          <p:cNvPr id="60" name="组合 59">
            <a:extLst>
              <a:ext uri="{FF2B5EF4-FFF2-40B4-BE49-F238E27FC236}">
                <a16:creationId xmlns:a16="http://schemas.microsoft.com/office/drawing/2014/main" id="{5A589FA5-5C28-4D04-84CF-97F06AC0309A}"/>
              </a:ext>
            </a:extLst>
          </p:cNvPr>
          <p:cNvGrpSpPr/>
          <p:nvPr/>
        </p:nvGrpSpPr>
        <p:grpSpPr>
          <a:xfrm>
            <a:off x="0" y="4"/>
            <a:ext cx="12192000" cy="318973"/>
            <a:chOff x="0" y="6629400"/>
            <a:chExt cx="12192000" cy="228600"/>
          </a:xfrm>
        </p:grpSpPr>
        <p:grpSp>
          <p:nvGrpSpPr>
            <p:cNvPr id="61" name="组合 60">
              <a:extLst>
                <a:ext uri="{FF2B5EF4-FFF2-40B4-BE49-F238E27FC236}">
                  <a16:creationId xmlns:a16="http://schemas.microsoft.com/office/drawing/2014/main" id="{EA395CC9-8C1B-42A5-AA3D-6B89E79F3C8C}"/>
                </a:ext>
              </a:extLst>
            </p:cNvPr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67" name="矩形 66">
                <a:extLst>
                  <a:ext uri="{FF2B5EF4-FFF2-40B4-BE49-F238E27FC236}">
                    <a16:creationId xmlns:a16="http://schemas.microsoft.com/office/drawing/2014/main" id="{0E92F3A0-542E-49AF-9518-3AB334CCE7C2}"/>
                  </a:ext>
                </a:extLst>
              </p:cNvPr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68" name="矩形 67">
                <a:extLst>
                  <a:ext uri="{FF2B5EF4-FFF2-40B4-BE49-F238E27FC236}">
                    <a16:creationId xmlns:a16="http://schemas.microsoft.com/office/drawing/2014/main" id="{4392F66F-557C-4F41-A34D-22782BAE47E8}"/>
                  </a:ext>
                </a:extLst>
              </p:cNvPr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69" name="矩形 68">
                <a:extLst>
                  <a:ext uri="{FF2B5EF4-FFF2-40B4-BE49-F238E27FC236}">
                    <a16:creationId xmlns:a16="http://schemas.microsoft.com/office/drawing/2014/main" id="{5CBF5333-D74E-480B-B698-0E2A2E25C552}"/>
                  </a:ext>
                </a:extLst>
              </p:cNvPr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70" name="矩形 69">
                <a:extLst>
                  <a:ext uri="{FF2B5EF4-FFF2-40B4-BE49-F238E27FC236}">
                    <a16:creationId xmlns:a16="http://schemas.microsoft.com/office/drawing/2014/main" id="{8AC72762-860F-4C7A-BDC6-AF5BE9F8436D}"/>
                  </a:ext>
                </a:extLst>
              </p:cNvPr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62" name="组合 61">
              <a:extLst>
                <a:ext uri="{FF2B5EF4-FFF2-40B4-BE49-F238E27FC236}">
                  <a16:creationId xmlns:a16="http://schemas.microsoft.com/office/drawing/2014/main" id="{E84A3ADD-8D27-40FA-88C6-4B0B4E1AFCBD}"/>
                </a:ext>
              </a:extLst>
            </p:cNvPr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63" name="矩形 62">
                <a:extLst>
                  <a:ext uri="{FF2B5EF4-FFF2-40B4-BE49-F238E27FC236}">
                    <a16:creationId xmlns:a16="http://schemas.microsoft.com/office/drawing/2014/main" id="{9D66C13B-53C4-4A59-845D-BD743528B000}"/>
                  </a:ext>
                </a:extLst>
              </p:cNvPr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64" name="矩形 63">
                <a:extLst>
                  <a:ext uri="{FF2B5EF4-FFF2-40B4-BE49-F238E27FC236}">
                    <a16:creationId xmlns:a16="http://schemas.microsoft.com/office/drawing/2014/main" id="{8BF8B783-B65E-4DCA-8B8E-1902896E505D}"/>
                  </a:ext>
                </a:extLst>
              </p:cNvPr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65" name="矩形 64">
                <a:extLst>
                  <a:ext uri="{FF2B5EF4-FFF2-40B4-BE49-F238E27FC236}">
                    <a16:creationId xmlns:a16="http://schemas.microsoft.com/office/drawing/2014/main" id="{1D8F0C9D-8A2A-4204-BE17-84A70B6569AF}"/>
                  </a:ext>
                </a:extLst>
              </p:cNvPr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66" name="矩形 65">
                <a:extLst>
                  <a:ext uri="{FF2B5EF4-FFF2-40B4-BE49-F238E27FC236}">
                    <a16:creationId xmlns:a16="http://schemas.microsoft.com/office/drawing/2014/main" id="{D7177ECF-92FA-4FA1-A3F7-27634E88808D}"/>
                  </a:ext>
                </a:extLst>
              </p:cNvPr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</p:grpSp>
      <p:sp>
        <p:nvSpPr>
          <p:cNvPr id="71" name="矩形 70">
            <a:extLst>
              <a:ext uri="{FF2B5EF4-FFF2-40B4-BE49-F238E27FC236}">
                <a16:creationId xmlns:a16="http://schemas.microsoft.com/office/drawing/2014/main" id="{723E380C-E6D1-4FB4-B146-42E88CC04FD7}"/>
              </a:ext>
            </a:extLst>
          </p:cNvPr>
          <p:cNvSpPr/>
          <p:nvPr/>
        </p:nvSpPr>
        <p:spPr>
          <a:xfrm>
            <a:off x="1843543" y="855965"/>
            <a:ext cx="7725192" cy="64633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600" dirty="0"/>
              <a:t>《</a:t>
            </a:r>
            <a:r>
              <a:rPr lang="zh-CN" altLang="en-US" sz="3600" dirty="0"/>
              <a:t>信息学奥赛一本通</a:t>
            </a:r>
            <a:r>
              <a:rPr lang="en-US" altLang="zh-CN" sz="3600" dirty="0"/>
              <a:t>·</a:t>
            </a:r>
            <a:r>
              <a:rPr lang="zh-CN" altLang="en-US" sz="3600" dirty="0"/>
              <a:t>初赛真题解析</a:t>
            </a:r>
            <a:r>
              <a:rPr lang="en-US" altLang="zh-CN" sz="3600" dirty="0"/>
              <a:t>》</a:t>
            </a:r>
            <a:endParaRPr lang="zh-CN" altLang="en-US" sz="3600" dirty="0"/>
          </a:p>
        </p:txBody>
      </p:sp>
    </p:spTree>
    <p:extLst>
      <p:ext uri="{BB962C8B-B14F-4D97-AF65-F5344CB8AC3E}">
        <p14:creationId xmlns:p14="http://schemas.microsoft.com/office/powerpoint/2010/main" val="2250877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圆角矩形 115">
            <a:extLst>
              <a:ext uri="{FF2B5EF4-FFF2-40B4-BE49-F238E27FC236}">
                <a16:creationId xmlns:a16="http://schemas.microsoft.com/office/drawing/2014/main" id="{D0616868-9964-4AB9-B121-5BB0F1C17E46}"/>
              </a:ext>
            </a:extLst>
          </p:cNvPr>
          <p:cNvSpPr/>
          <p:nvPr/>
        </p:nvSpPr>
        <p:spPr>
          <a:xfrm>
            <a:off x="4294891" y="1605517"/>
            <a:ext cx="4487601" cy="49677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3" name="圆角矩形 116">
            <a:extLst>
              <a:ext uri="{FF2B5EF4-FFF2-40B4-BE49-F238E27FC236}">
                <a16:creationId xmlns:a16="http://schemas.microsoft.com/office/drawing/2014/main" id="{F0CC6BAE-6F73-458A-B6E7-BD336ED41397}"/>
              </a:ext>
            </a:extLst>
          </p:cNvPr>
          <p:cNvSpPr/>
          <p:nvPr/>
        </p:nvSpPr>
        <p:spPr>
          <a:xfrm>
            <a:off x="4294891" y="2417418"/>
            <a:ext cx="4487601" cy="49677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4" name="圆角矩形 117">
            <a:extLst>
              <a:ext uri="{FF2B5EF4-FFF2-40B4-BE49-F238E27FC236}">
                <a16:creationId xmlns:a16="http://schemas.microsoft.com/office/drawing/2014/main" id="{CA62D261-A17D-461F-AC66-22D03A294FF8}"/>
              </a:ext>
            </a:extLst>
          </p:cNvPr>
          <p:cNvSpPr/>
          <p:nvPr/>
        </p:nvSpPr>
        <p:spPr>
          <a:xfrm>
            <a:off x="4294891" y="3227111"/>
            <a:ext cx="4487601" cy="49677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45" name="圆角矩形 118">
            <a:extLst>
              <a:ext uri="{FF2B5EF4-FFF2-40B4-BE49-F238E27FC236}">
                <a16:creationId xmlns:a16="http://schemas.microsoft.com/office/drawing/2014/main" id="{65A81532-3EC7-4AB7-A435-2A90C04B437D}"/>
              </a:ext>
            </a:extLst>
          </p:cNvPr>
          <p:cNvSpPr/>
          <p:nvPr/>
        </p:nvSpPr>
        <p:spPr>
          <a:xfrm>
            <a:off x="4294891" y="4025024"/>
            <a:ext cx="4487601" cy="496770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C3F8B4E4-F763-4C90-B4EA-75FB1F93C683}"/>
              </a:ext>
            </a:extLst>
          </p:cNvPr>
          <p:cNvSpPr txBox="1"/>
          <p:nvPr/>
        </p:nvSpPr>
        <p:spPr>
          <a:xfrm>
            <a:off x="4550633" y="1641511"/>
            <a:ext cx="39690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一、发展史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11E2E916-710B-4BC9-858B-50899F497063}"/>
              </a:ext>
            </a:extLst>
          </p:cNvPr>
          <p:cNvSpPr txBox="1"/>
          <p:nvPr/>
        </p:nvSpPr>
        <p:spPr>
          <a:xfrm>
            <a:off x="4550633" y="2449312"/>
            <a:ext cx="39690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二、计算机的分类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0586EC1B-0CE1-4EDF-9D1E-61619F59AE19}"/>
              </a:ext>
            </a:extLst>
          </p:cNvPr>
          <p:cNvSpPr txBox="1"/>
          <p:nvPr/>
        </p:nvSpPr>
        <p:spPr>
          <a:xfrm>
            <a:off x="4550633" y="3214905"/>
            <a:ext cx="39690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三、计算机的基本特征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E538A1F5-C017-4553-B81B-A6B4EBE91E81}"/>
              </a:ext>
            </a:extLst>
          </p:cNvPr>
          <p:cNvSpPr txBox="1"/>
          <p:nvPr/>
        </p:nvSpPr>
        <p:spPr>
          <a:xfrm>
            <a:off x="4550633" y="4031414"/>
            <a:ext cx="39690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四、计算机的应用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E3662201-1C18-4403-BF90-60AB1FD86431}"/>
              </a:ext>
            </a:extLst>
          </p:cNvPr>
          <p:cNvSpPr txBox="1"/>
          <p:nvPr/>
        </p:nvSpPr>
        <p:spPr>
          <a:xfrm>
            <a:off x="1821112" y="2665803"/>
            <a:ext cx="13411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目录</a:t>
            </a:r>
            <a:endParaRPr kumimoji="0" lang="en-US" altLang="zh-CN" sz="44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grpSp>
        <p:nvGrpSpPr>
          <p:cNvPr id="51" name="组合 50">
            <a:extLst>
              <a:ext uri="{FF2B5EF4-FFF2-40B4-BE49-F238E27FC236}">
                <a16:creationId xmlns:a16="http://schemas.microsoft.com/office/drawing/2014/main" id="{0793EA66-49F8-473E-877A-B73CED7F1B97}"/>
              </a:ext>
            </a:extLst>
          </p:cNvPr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52" name="组合 51">
              <a:extLst>
                <a:ext uri="{FF2B5EF4-FFF2-40B4-BE49-F238E27FC236}">
                  <a16:creationId xmlns:a16="http://schemas.microsoft.com/office/drawing/2014/main" id="{17CB3D79-A1FC-4BAA-9C1E-D0CB21FF7AD0}"/>
                </a:ext>
              </a:extLst>
            </p:cNvPr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8" name="矩形 57">
                <a:extLst>
                  <a:ext uri="{FF2B5EF4-FFF2-40B4-BE49-F238E27FC236}">
                    <a16:creationId xmlns:a16="http://schemas.microsoft.com/office/drawing/2014/main" id="{3BB41F75-1550-43EF-9B08-96B3C7D012B6}"/>
                  </a:ext>
                </a:extLst>
              </p:cNvPr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59" name="矩形 58">
                <a:extLst>
                  <a:ext uri="{FF2B5EF4-FFF2-40B4-BE49-F238E27FC236}">
                    <a16:creationId xmlns:a16="http://schemas.microsoft.com/office/drawing/2014/main" id="{D7D6E18B-CD6C-4C25-9000-2C833F16D6F0}"/>
                  </a:ext>
                </a:extLst>
              </p:cNvPr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60" name="矩形 59">
                <a:extLst>
                  <a:ext uri="{FF2B5EF4-FFF2-40B4-BE49-F238E27FC236}">
                    <a16:creationId xmlns:a16="http://schemas.microsoft.com/office/drawing/2014/main" id="{9C5C1300-217C-4ED5-BD9B-161E4C89F139}"/>
                  </a:ext>
                </a:extLst>
              </p:cNvPr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61" name="矩形 60">
                <a:extLst>
                  <a:ext uri="{FF2B5EF4-FFF2-40B4-BE49-F238E27FC236}">
                    <a16:creationId xmlns:a16="http://schemas.microsoft.com/office/drawing/2014/main" id="{AF99C61C-CDCA-47C6-BA97-E739216117B3}"/>
                  </a:ext>
                </a:extLst>
              </p:cNvPr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53" name="组合 52">
              <a:extLst>
                <a:ext uri="{FF2B5EF4-FFF2-40B4-BE49-F238E27FC236}">
                  <a16:creationId xmlns:a16="http://schemas.microsoft.com/office/drawing/2014/main" id="{0AF0B079-10FA-4199-B62F-C8F0BEF8EE59}"/>
                </a:ext>
              </a:extLst>
            </p:cNvPr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54" name="矩形 53">
                <a:extLst>
                  <a:ext uri="{FF2B5EF4-FFF2-40B4-BE49-F238E27FC236}">
                    <a16:creationId xmlns:a16="http://schemas.microsoft.com/office/drawing/2014/main" id="{1A99EE54-622A-45D7-8D5E-AED4EF451542}"/>
                  </a:ext>
                </a:extLst>
              </p:cNvPr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55" name="矩形 54">
                <a:extLst>
                  <a:ext uri="{FF2B5EF4-FFF2-40B4-BE49-F238E27FC236}">
                    <a16:creationId xmlns:a16="http://schemas.microsoft.com/office/drawing/2014/main" id="{C0D510BA-AA50-4919-9F3B-0509D450E313}"/>
                  </a:ext>
                </a:extLst>
              </p:cNvPr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56" name="矩形 55">
                <a:extLst>
                  <a:ext uri="{FF2B5EF4-FFF2-40B4-BE49-F238E27FC236}">
                    <a16:creationId xmlns:a16="http://schemas.microsoft.com/office/drawing/2014/main" id="{91F8121C-805D-4B93-B526-53C4169492B2}"/>
                  </a:ext>
                </a:extLst>
              </p:cNvPr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57" name="矩形 56">
                <a:extLst>
                  <a:ext uri="{FF2B5EF4-FFF2-40B4-BE49-F238E27FC236}">
                    <a16:creationId xmlns:a16="http://schemas.microsoft.com/office/drawing/2014/main" id="{529A9D7F-94C6-4240-8D9D-2FBA32FF63CB}"/>
                  </a:ext>
                </a:extLst>
              </p:cNvPr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72888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1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45" grpId="0" animBg="1"/>
      <p:bldP spid="46" grpId="0"/>
      <p:bldP spid="47" grpId="0"/>
      <p:bldP spid="48" grpId="0"/>
      <p:bldP spid="4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01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4D66842F-FD3C-44C6-B886-A63D21861890}"/>
              </a:ext>
            </a:extLst>
          </p:cNvPr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B368C538-5E11-4B4C-A0B2-8D9BCA702B4F}"/>
                </a:ext>
              </a:extLst>
            </p:cNvPr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id="{8B2A8E54-96A7-4CED-AA56-EA24DE83671F}"/>
                  </a:ext>
                </a:extLst>
              </p:cNvPr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4" name="矩形 13">
                <a:extLst>
                  <a:ext uri="{FF2B5EF4-FFF2-40B4-BE49-F238E27FC236}">
                    <a16:creationId xmlns:a16="http://schemas.microsoft.com/office/drawing/2014/main" id="{2B0AE961-E036-421C-A464-D0A9D0B51648}"/>
                  </a:ext>
                </a:extLst>
              </p:cNvPr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5" name="矩形 14">
                <a:extLst>
                  <a:ext uri="{FF2B5EF4-FFF2-40B4-BE49-F238E27FC236}">
                    <a16:creationId xmlns:a16="http://schemas.microsoft.com/office/drawing/2014/main" id="{6C44CD81-3183-48AE-93EF-1F640023ACC1}"/>
                  </a:ext>
                </a:extLst>
              </p:cNvPr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6" name="矩形 15">
                <a:extLst>
                  <a:ext uri="{FF2B5EF4-FFF2-40B4-BE49-F238E27FC236}">
                    <a16:creationId xmlns:a16="http://schemas.microsoft.com/office/drawing/2014/main" id="{CC307DA6-1998-4035-A530-9A816A530155}"/>
                  </a:ext>
                </a:extLst>
              </p:cNvPr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54F2C92D-3563-4BCB-BFB0-D11F503FC122}"/>
                </a:ext>
              </a:extLst>
            </p:cNvPr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3C481689-F72C-4AC1-8938-F17ACA7FCE3F}"/>
                  </a:ext>
                </a:extLst>
              </p:cNvPr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id="{3D4E7D82-0710-4D62-BDA6-D817828F24C1}"/>
                  </a:ext>
                </a:extLst>
              </p:cNvPr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1" name="矩形 10">
                <a:extLst>
                  <a:ext uri="{FF2B5EF4-FFF2-40B4-BE49-F238E27FC236}">
                    <a16:creationId xmlns:a16="http://schemas.microsoft.com/office/drawing/2014/main" id="{45AA4E43-058E-4D16-B5E7-BD3F737B8718}"/>
                  </a:ext>
                </a:extLst>
              </p:cNvPr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2" name="矩形 11">
                <a:extLst>
                  <a:ext uri="{FF2B5EF4-FFF2-40B4-BE49-F238E27FC236}">
                    <a16:creationId xmlns:a16="http://schemas.microsoft.com/office/drawing/2014/main" id="{F45F401A-CB38-41D1-98BC-A446F122D7C0}"/>
                  </a:ext>
                </a:extLst>
              </p:cNvPr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</p:grpSp>
      <p:sp>
        <p:nvSpPr>
          <p:cNvPr id="18" name="矩形 17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62435" y="322902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计算机发展史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4FA18B23-6F0F-42CF-8B7F-9220BDD39B44}"/>
              </a:ext>
            </a:extLst>
          </p:cNvPr>
          <p:cNvSpPr txBox="1"/>
          <p:nvPr/>
        </p:nvSpPr>
        <p:spPr>
          <a:xfrm>
            <a:off x="1462435" y="925648"/>
            <a:ext cx="61049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377">
              <a:defRPr/>
            </a:pPr>
            <a:r>
              <a:rPr lang="en-US" altLang="zh-CN" sz="2000" b="1" dirty="0">
                <a:solidFill>
                  <a:srgbClr val="554C51"/>
                </a:solidFill>
                <a:latin typeface="微软雅黑"/>
              </a:rPr>
              <a:t>1.</a:t>
            </a:r>
            <a:r>
              <a:rPr lang="zh-CN" altLang="en-US" sz="2000" b="1" dirty="0">
                <a:solidFill>
                  <a:srgbClr val="554C51"/>
                </a:solidFill>
                <a:latin typeface="微软雅黑"/>
              </a:rPr>
              <a:t>计算机发展的五个阶段划分：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554C51"/>
              </a:solidFill>
              <a:effectLst/>
              <a:uLnTx/>
              <a:uFillTx/>
              <a:latin typeface="微软雅黑"/>
              <a:ea typeface="微软雅黑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978" y="1685393"/>
            <a:ext cx="10108044" cy="3487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154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01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4D66842F-FD3C-44C6-B886-A63D21861890}"/>
              </a:ext>
            </a:extLst>
          </p:cNvPr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B368C538-5E11-4B4C-A0B2-8D9BCA702B4F}"/>
                </a:ext>
              </a:extLst>
            </p:cNvPr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id="{8B2A8E54-96A7-4CED-AA56-EA24DE83671F}"/>
                  </a:ext>
                </a:extLst>
              </p:cNvPr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4" name="矩形 13">
                <a:extLst>
                  <a:ext uri="{FF2B5EF4-FFF2-40B4-BE49-F238E27FC236}">
                    <a16:creationId xmlns:a16="http://schemas.microsoft.com/office/drawing/2014/main" id="{2B0AE961-E036-421C-A464-D0A9D0B51648}"/>
                  </a:ext>
                </a:extLst>
              </p:cNvPr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5" name="矩形 14">
                <a:extLst>
                  <a:ext uri="{FF2B5EF4-FFF2-40B4-BE49-F238E27FC236}">
                    <a16:creationId xmlns:a16="http://schemas.microsoft.com/office/drawing/2014/main" id="{6C44CD81-3183-48AE-93EF-1F640023ACC1}"/>
                  </a:ext>
                </a:extLst>
              </p:cNvPr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6" name="矩形 15">
                <a:extLst>
                  <a:ext uri="{FF2B5EF4-FFF2-40B4-BE49-F238E27FC236}">
                    <a16:creationId xmlns:a16="http://schemas.microsoft.com/office/drawing/2014/main" id="{CC307DA6-1998-4035-A530-9A816A530155}"/>
                  </a:ext>
                </a:extLst>
              </p:cNvPr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54F2C92D-3563-4BCB-BFB0-D11F503FC122}"/>
                </a:ext>
              </a:extLst>
            </p:cNvPr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3C481689-F72C-4AC1-8938-F17ACA7FCE3F}"/>
                  </a:ext>
                </a:extLst>
              </p:cNvPr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id="{3D4E7D82-0710-4D62-BDA6-D817828F24C1}"/>
                  </a:ext>
                </a:extLst>
              </p:cNvPr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1" name="矩形 10">
                <a:extLst>
                  <a:ext uri="{FF2B5EF4-FFF2-40B4-BE49-F238E27FC236}">
                    <a16:creationId xmlns:a16="http://schemas.microsoft.com/office/drawing/2014/main" id="{45AA4E43-058E-4D16-B5E7-BD3F737B8718}"/>
                  </a:ext>
                </a:extLst>
              </p:cNvPr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2" name="矩形 11">
                <a:extLst>
                  <a:ext uri="{FF2B5EF4-FFF2-40B4-BE49-F238E27FC236}">
                    <a16:creationId xmlns:a16="http://schemas.microsoft.com/office/drawing/2014/main" id="{F45F401A-CB38-41D1-98BC-A446F122D7C0}"/>
                  </a:ext>
                </a:extLst>
              </p:cNvPr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</p:grpSp>
      <p:sp>
        <p:nvSpPr>
          <p:cNvPr id="18" name="矩形 17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62435" y="322902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计算机发展史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964" y="1484393"/>
            <a:ext cx="9736156" cy="2889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366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275" y="841023"/>
            <a:ext cx="10449450" cy="5175953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01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4D66842F-FD3C-44C6-B886-A63D21861890}"/>
              </a:ext>
            </a:extLst>
          </p:cNvPr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B368C538-5E11-4B4C-A0B2-8D9BCA702B4F}"/>
                </a:ext>
              </a:extLst>
            </p:cNvPr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id="{8B2A8E54-96A7-4CED-AA56-EA24DE83671F}"/>
                  </a:ext>
                </a:extLst>
              </p:cNvPr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4" name="矩形 13">
                <a:extLst>
                  <a:ext uri="{FF2B5EF4-FFF2-40B4-BE49-F238E27FC236}">
                    <a16:creationId xmlns:a16="http://schemas.microsoft.com/office/drawing/2014/main" id="{2B0AE961-E036-421C-A464-D0A9D0B51648}"/>
                  </a:ext>
                </a:extLst>
              </p:cNvPr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5" name="矩形 14">
                <a:extLst>
                  <a:ext uri="{FF2B5EF4-FFF2-40B4-BE49-F238E27FC236}">
                    <a16:creationId xmlns:a16="http://schemas.microsoft.com/office/drawing/2014/main" id="{6C44CD81-3183-48AE-93EF-1F640023ACC1}"/>
                  </a:ext>
                </a:extLst>
              </p:cNvPr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6" name="矩形 15">
                <a:extLst>
                  <a:ext uri="{FF2B5EF4-FFF2-40B4-BE49-F238E27FC236}">
                    <a16:creationId xmlns:a16="http://schemas.microsoft.com/office/drawing/2014/main" id="{CC307DA6-1998-4035-A530-9A816A530155}"/>
                  </a:ext>
                </a:extLst>
              </p:cNvPr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54F2C92D-3563-4BCB-BFB0-D11F503FC122}"/>
                </a:ext>
              </a:extLst>
            </p:cNvPr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3C481689-F72C-4AC1-8938-F17ACA7FCE3F}"/>
                  </a:ext>
                </a:extLst>
              </p:cNvPr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id="{3D4E7D82-0710-4D62-BDA6-D817828F24C1}"/>
                  </a:ext>
                </a:extLst>
              </p:cNvPr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1" name="矩形 10">
                <a:extLst>
                  <a:ext uri="{FF2B5EF4-FFF2-40B4-BE49-F238E27FC236}">
                    <a16:creationId xmlns:a16="http://schemas.microsoft.com/office/drawing/2014/main" id="{45AA4E43-058E-4D16-B5E7-BD3F737B8718}"/>
                  </a:ext>
                </a:extLst>
              </p:cNvPr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2" name="矩形 11">
                <a:extLst>
                  <a:ext uri="{FF2B5EF4-FFF2-40B4-BE49-F238E27FC236}">
                    <a16:creationId xmlns:a16="http://schemas.microsoft.com/office/drawing/2014/main" id="{F45F401A-CB38-41D1-98BC-A446F122D7C0}"/>
                  </a:ext>
                </a:extLst>
              </p:cNvPr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</p:grpSp>
      <p:sp>
        <p:nvSpPr>
          <p:cNvPr id="18" name="矩形 17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524000" y="279557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计算机发展史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pic>
        <p:nvPicPr>
          <p:cNvPr id="17" name="图片 16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7350" y="2702214"/>
            <a:ext cx="5381300" cy="20354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6582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01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4D66842F-FD3C-44C6-B886-A63D21861890}"/>
              </a:ext>
            </a:extLst>
          </p:cNvPr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B368C538-5E11-4B4C-A0B2-8D9BCA702B4F}"/>
                </a:ext>
              </a:extLst>
            </p:cNvPr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id="{8B2A8E54-96A7-4CED-AA56-EA24DE83671F}"/>
                  </a:ext>
                </a:extLst>
              </p:cNvPr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4" name="矩形 13">
                <a:extLst>
                  <a:ext uri="{FF2B5EF4-FFF2-40B4-BE49-F238E27FC236}">
                    <a16:creationId xmlns:a16="http://schemas.microsoft.com/office/drawing/2014/main" id="{2B0AE961-E036-421C-A464-D0A9D0B51648}"/>
                  </a:ext>
                </a:extLst>
              </p:cNvPr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5" name="矩形 14">
                <a:extLst>
                  <a:ext uri="{FF2B5EF4-FFF2-40B4-BE49-F238E27FC236}">
                    <a16:creationId xmlns:a16="http://schemas.microsoft.com/office/drawing/2014/main" id="{6C44CD81-3183-48AE-93EF-1F640023ACC1}"/>
                  </a:ext>
                </a:extLst>
              </p:cNvPr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6" name="矩形 15">
                <a:extLst>
                  <a:ext uri="{FF2B5EF4-FFF2-40B4-BE49-F238E27FC236}">
                    <a16:creationId xmlns:a16="http://schemas.microsoft.com/office/drawing/2014/main" id="{CC307DA6-1998-4035-A530-9A816A530155}"/>
                  </a:ext>
                </a:extLst>
              </p:cNvPr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54F2C92D-3563-4BCB-BFB0-D11F503FC122}"/>
                </a:ext>
              </a:extLst>
            </p:cNvPr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3C481689-F72C-4AC1-8938-F17ACA7FCE3F}"/>
                  </a:ext>
                </a:extLst>
              </p:cNvPr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id="{3D4E7D82-0710-4D62-BDA6-D817828F24C1}"/>
                  </a:ext>
                </a:extLst>
              </p:cNvPr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1" name="矩形 10">
                <a:extLst>
                  <a:ext uri="{FF2B5EF4-FFF2-40B4-BE49-F238E27FC236}">
                    <a16:creationId xmlns:a16="http://schemas.microsoft.com/office/drawing/2014/main" id="{45AA4E43-058E-4D16-B5E7-BD3F737B8718}"/>
                  </a:ext>
                </a:extLst>
              </p:cNvPr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2" name="矩形 11">
                <a:extLst>
                  <a:ext uri="{FF2B5EF4-FFF2-40B4-BE49-F238E27FC236}">
                    <a16:creationId xmlns:a16="http://schemas.microsoft.com/office/drawing/2014/main" id="{F45F401A-CB38-41D1-98BC-A446F122D7C0}"/>
                  </a:ext>
                </a:extLst>
              </p:cNvPr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</p:grpSp>
      <p:sp>
        <p:nvSpPr>
          <p:cNvPr id="18" name="矩形 17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24225" y="322901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计算机的分类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991" y="1221588"/>
            <a:ext cx="9980017" cy="4261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915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01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4D66842F-FD3C-44C6-B886-A63D21861890}"/>
              </a:ext>
            </a:extLst>
          </p:cNvPr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B368C538-5E11-4B4C-A0B2-8D9BCA702B4F}"/>
                </a:ext>
              </a:extLst>
            </p:cNvPr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id="{8B2A8E54-96A7-4CED-AA56-EA24DE83671F}"/>
                  </a:ext>
                </a:extLst>
              </p:cNvPr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4" name="矩形 13">
                <a:extLst>
                  <a:ext uri="{FF2B5EF4-FFF2-40B4-BE49-F238E27FC236}">
                    <a16:creationId xmlns:a16="http://schemas.microsoft.com/office/drawing/2014/main" id="{2B0AE961-E036-421C-A464-D0A9D0B51648}"/>
                  </a:ext>
                </a:extLst>
              </p:cNvPr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5" name="矩形 14">
                <a:extLst>
                  <a:ext uri="{FF2B5EF4-FFF2-40B4-BE49-F238E27FC236}">
                    <a16:creationId xmlns:a16="http://schemas.microsoft.com/office/drawing/2014/main" id="{6C44CD81-3183-48AE-93EF-1F640023ACC1}"/>
                  </a:ext>
                </a:extLst>
              </p:cNvPr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6" name="矩形 15">
                <a:extLst>
                  <a:ext uri="{FF2B5EF4-FFF2-40B4-BE49-F238E27FC236}">
                    <a16:creationId xmlns:a16="http://schemas.microsoft.com/office/drawing/2014/main" id="{CC307DA6-1998-4035-A530-9A816A530155}"/>
                  </a:ext>
                </a:extLst>
              </p:cNvPr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54F2C92D-3563-4BCB-BFB0-D11F503FC122}"/>
                </a:ext>
              </a:extLst>
            </p:cNvPr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3C481689-F72C-4AC1-8938-F17ACA7FCE3F}"/>
                  </a:ext>
                </a:extLst>
              </p:cNvPr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id="{3D4E7D82-0710-4D62-BDA6-D817828F24C1}"/>
                  </a:ext>
                </a:extLst>
              </p:cNvPr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1" name="矩形 10">
                <a:extLst>
                  <a:ext uri="{FF2B5EF4-FFF2-40B4-BE49-F238E27FC236}">
                    <a16:creationId xmlns:a16="http://schemas.microsoft.com/office/drawing/2014/main" id="{45AA4E43-058E-4D16-B5E7-BD3F737B8718}"/>
                  </a:ext>
                </a:extLst>
              </p:cNvPr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2" name="矩形 11">
                <a:extLst>
                  <a:ext uri="{FF2B5EF4-FFF2-40B4-BE49-F238E27FC236}">
                    <a16:creationId xmlns:a16="http://schemas.microsoft.com/office/drawing/2014/main" id="{F45F401A-CB38-41D1-98BC-A446F122D7C0}"/>
                  </a:ext>
                </a:extLst>
              </p:cNvPr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</p:grpSp>
      <p:sp>
        <p:nvSpPr>
          <p:cNvPr id="18" name="矩形 17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24225" y="322901"/>
            <a:ext cx="2646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计算机的基本特征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862" y="1526459"/>
            <a:ext cx="10754276" cy="2889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821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01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4D66842F-FD3C-44C6-B886-A63D21861890}"/>
              </a:ext>
            </a:extLst>
          </p:cNvPr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B368C538-5E11-4B4C-A0B2-8D9BCA702B4F}"/>
                </a:ext>
              </a:extLst>
            </p:cNvPr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id="{8B2A8E54-96A7-4CED-AA56-EA24DE83671F}"/>
                  </a:ext>
                </a:extLst>
              </p:cNvPr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4" name="矩形 13">
                <a:extLst>
                  <a:ext uri="{FF2B5EF4-FFF2-40B4-BE49-F238E27FC236}">
                    <a16:creationId xmlns:a16="http://schemas.microsoft.com/office/drawing/2014/main" id="{2B0AE961-E036-421C-A464-D0A9D0B51648}"/>
                  </a:ext>
                </a:extLst>
              </p:cNvPr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5" name="矩形 14">
                <a:extLst>
                  <a:ext uri="{FF2B5EF4-FFF2-40B4-BE49-F238E27FC236}">
                    <a16:creationId xmlns:a16="http://schemas.microsoft.com/office/drawing/2014/main" id="{6C44CD81-3183-48AE-93EF-1F640023ACC1}"/>
                  </a:ext>
                </a:extLst>
              </p:cNvPr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6" name="矩形 15">
                <a:extLst>
                  <a:ext uri="{FF2B5EF4-FFF2-40B4-BE49-F238E27FC236}">
                    <a16:creationId xmlns:a16="http://schemas.microsoft.com/office/drawing/2014/main" id="{CC307DA6-1998-4035-A530-9A816A530155}"/>
                  </a:ext>
                </a:extLst>
              </p:cNvPr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54F2C92D-3563-4BCB-BFB0-D11F503FC122}"/>
                </a:ext>
              </a:extLst>
            </p:cNvPr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3C481689-F72C-4AC1-8938-F17ACA7FCE3F}"/>
                  </a:ext>
                </a:extLst>
              </p:cNvPr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id="{3D4E7D82-0710-4D62-BDA6-D817828F24C1}"/>
                  </a:ext>
                </a:extLst>
              </p:cNvPr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1" name="矩形 10">
                <a:extLst>
                  <a:ext uri="{FF2B5EF4-FFF2-40B4-BE49-F238E27FC236}">
                    <a16:creationId xmlns:a16="http://schemas.microsoft.com/office/drawing/2014/main" id="{45AA4E43-058E-4D16-B5E7-BD3F737B8718}"/>
                  </a:ext>
                </a:extLst>
              </p:cNvPr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2" name="矩形 11">
                <a:extLst>
                  <a:ext uri="{FF2B5EF4-FFF2-40B4-BE49-F238E27FC236}">
                    <a16:creationId xmlns:a16="http://schemas.microsoft.com/office/drawing/2014/main" id="{F45F401A-CB38-41D1-98BC-A446F122D7C0}"/>
                  </a:ext>
                </a:extLst>
              </p:cNvPr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</p:grpSp>
      <p:sp>
        <p:nvSpPr>
          <p:cNvPr id="18" name="矩形 17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24225" y="322901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计算机的应用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204" y="1526459"/>
            <a:ext cx="10004403" cy="2889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925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等腰三角形 54"/>
          <p:cNvSpPr/>
          <p:nvPr/>
        </p:nvSpPr>
        <p:spPr>
          <a:xfrm rot="10800000">
            <a:off x="5445661" y="-3329"/>
            <a:ext cx="1300678" cy="571808"/>
          </a:xfrm>
          <a:prstGeom prst="triangle">
            <a:avLst/>
          </a:prstGeom>
          <a:solidFill>
            <a:srgbClr val="FCC5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182620" y="2328545"/>
            <a:ext cx="6117590" cy="119888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【课堂练习】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6" name="组合 5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40" name="矩形 39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56" name="等腰三角形 55"/>
          <p:cNvSpPr/>
          <p:nvPr/>
        </p:nvSpPr>
        <p:spPr>
          <a:xfrm rot="10800000">
            <a:off x="5560672" y="48659"/>
            <a:ext cx="1070656" cy="470687"/>
          </a:xfrm>
          <a:prstGeom prst="triangle">
            <a:avLst/>
          </a:prstGeom>
          <a:solidFill>
            <a:srgbClr val="0E57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3257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:a16="http://schemas.microsoft.com/office/drawing/2014/main" id="{4D66842F-FD3C-44C6-B886-A63D21861890}"/>
              </a:ext>
            </a:extLst>
          </p:cNvPr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B368C538-5E11-4B4C-A0B2-8D9BCA702B4F}"/>
                </a:ext>
              </a:extLst>
            </p:cNvPr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id="{8B2A8E54-96A7-4CED-AA56-EA24DE83671F}"/>
                  </a:ext>
                </a:extLst>
              </p:cNvPr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4" name="矩形 13">
                <a:extLst>
                  <a:ext uri="{FF2B5EF4-FFF2-40B4-BE49-F238E27FC236}">
                    <a16:creationId xmlns:a16="http://schemas.microsoft.com/office/drawing/2014/main" id="{2B0AE961-E036-421C-A464-D0A9D0B51648}"/>
                  </a:ext>
                </a:extLst>
              </p:cNvPr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5" name="矩形 14">
                <a:extLst>
                  <a:ext uri="{FF2B5EF4-FFF2-40B4-BE49-F238E27FC236}">
                    <a16:creationId xmlns:a16="http://schemas.microsoft.com/office/drawing/2014/main" id="{6C44CD81-3183-48AE-93EF-1F640023ACC1}"/>
                  </a:ext>
                </a:extLst>
              </p:cNvPr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6" name="矩形 15">
                <a:extLst>
                  <a:ext uri="{FF2B5EF4-FFF2-40B4-BE49-F238E27FC236}">
                    <a16:creationId xmlns:a16="http://schemas.microsoft.com/office/drawing/2014/main" id="{CC307DA6-1998-4035-A530-9A816A530155}"/>
                  </a:ext>
                </a:extLst>
              </p:cNvPr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54F2C92D-3563-4BCB-BFB0-D11F503FC122}"/>
                </a:ext>
              </a:extLst>
            </p:cNvPr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3C481689-F72C-4AC1-8938-F17ACA7FCE3F}"/>
                  </a:ext>
                </a:extLst>
              </p:cNvPr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id="{3D4E7D82-0710-4D62-BDA6-D817828F24C1}"/>
                  </a:ext>
                </a:extLst>
              </p:cNvPr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1" name="矩形 10">
                <a:extLst>
                  <a:ext uri="{FF2B5EF4-FFF2-40B4-BE49-F238E27FC236}">
                    <a16:creationId xmlns:a16="http://schemas.microsoft.com/office/drawing/2014/main" id="{45AA4E43-058E-4D16-B5E7-BD3F737B8718}"/>
                  </a:ext>
                </a:extLst>
              </p:cNvPr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2" name="矩形 11">
                <a:extLst>
                  <a:ext uri="{FF2B5EF4-FFF2-40B4-BE49-F238E27FC236}">
                    <a16:creationId xmlns:a16="http://schemas.microsoft.com/office/drawing/2014/main" id="{F45F401A-CB38-41D1-98BC-A446F122D7C0}"/>
                  </a:ext>
                </a:extLst>
              </p:cNvPr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88" y="1320362"/>
            <a:ext cx="11900423" cy="4663844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01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24225" y="3229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课堂练习</a:t>
            </a:r>
          </a:p>
        </p:txBody>
      </p:sp>
    </p:spTree>
    <p:extLst>
      <p:ext uri="{BB962C8B-B14F-4D97-AF65-F5344CB8AC3E}">
        <p14:creationId xmlns:p14="http://schemas.microsoft.com/office/powerpoint/2010/main" val="3738350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:a16="http://schemas.microsoft.com/office/drawing/2014/main" id="{4D66842F-FD3C-44C6-B886-A63D21861890}"/>
              </a:ext>
            </a:extLst>
          </p:cNvPr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B368C538-5E11-4B4C-A0B2-8D9BCA702B4F}"/>
                </a:ext>
              </a:extLst>
            </p:cNvPr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id="{8B2A8E54-96A7-4CED-AA56-EA24DE83671F}"/>
                  </a:ext>
                </a:extLst>
              </p:cNvPr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4" name="矩形 13">
                <a:extLst>
                  <a:ext uri="{FF2B5EF4-FFF2-40B4-BE49-F238E27FC236}">
                    <a16:creationId xmlns:a16="http://schemas.microsoft.com/office/drawing/2014/main" id="{2B0AE961-E036-421C-A464-D0A9D0B51648}"/>
                  </a:ext>
                </a:extLst>
              </p:cNvPr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5" name="矩形 14">
                <a:extLst>
                  <a:ext uri="{FF2B5EF4-FFF2-40B4-BE49-F238E27FC236}">
                    <a16:creationId xmlns:a16="http://schemas.microsoft.com/office/drawing/2014/main" id="{6C44CD81-3183-48AE-93EF-1F640023ACC1}"/>
                  </a:ext>
                </a:extLst>
              </p:cNvPr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6" name="矩形 15">
                <a:extLst>
                  <a:ext uri="{FF2B5EF4-FFF2-40B4-BE49-F238E27FC236}">
                    <a16:creationId xmlns:a16="http://schemas.microsoft.com/office/drawing/2014/main" id="{CC307DA6-1998-4035-A530-9A816A530155}"/>
                  </a:ext>
                </a:extLst>
              </p:cNvPr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54F2C92D-3563-4BCB-BFB0-D11F503FC122}"/>
                </a:ext>
              </a:extLst>
            </p:cNvPr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3C481689-F72C-4AC1-8938-F17ACA7FCE3F}"/>
                  </a:ext>
                </a:extLst>
              </p:cNvPr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id="{3D4E7D82-0710-4D62-BDA6-D817828F24C1}"/>
                  </a:ext>
                </a:extLst>
              </p:cNvPr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1" name="矩形 10">
                <a:extLst>
                  <a:ext uri="{FF2B5EF4-FFF2-40B4-BE49-F238E27FC236}">
                    <a16:creationId xmlns:a16="http://schemas.microsoft.com/office/drawing/2014/main" id="{45AA4E43-058E-4D16-B5E7-BD3F737B8718}"/>
                  </a:ext>
                </a:extLst>
              </p:cNvPr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2" name="矩形 11">
                <a:extLst>
                  <a:ext uri="{FF2B5EF4-FFF2-40B4-BE49-F238E27FC236}">
                    <a16:creationId xmlns:a16="http://schemas.microsoft.com/office/drawing/2014/main" id="{F45F401A-CB38-41D1-98BC-A446F122D7C0}"/>
                  </a:ext>
                </a:extLst>
              </p:cNvPr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402" y="1179008"/>
            <a:ext cx="11949196" cy="5492972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01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24225" y="3229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课堂练习</a:t>
            </a:r>
          </a:p>
        </p:txBody>
      </p:sp>
    </p:spTree>
    <p:extLst>
      <p:ext uri="{BB962C8B-B14F-4D97-AF65-F5344CB8AC3E}">
        <p14:creationId xmlns:p14="http://schemas.microsoft.com/office/powerpoint/2010/main" val="2079731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:a16="http://schemas.microsoft.com/office/drawing/2014/main" id="{4D66842F-FD3C-44C6-B886-A63D21861890}"/>
              </a:ext>
            </a:extLst>
          </p:cNvPr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B368C538-5E11-4B4C-A0B2-8D9BCA702B4F}"/>
                </a:ext>
              </a:extLst>
            </p:cNvPr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id="{8B2A8E54-96A7-4CED-AA56-EA24DE83671F}"/>
                  </a:ext>
                </a:extLst>
              </p:cNvPr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4" name="矩形 13">
                <a:extLst>
                  <a:ext uri="{FF2B5EF4-FFF2-40B4-BE49-F238E27FC236}">
                    <a16:creationId xmlns:a16="http://schemas.microsoft.com/office/drawing/2014/main" id="{2B0AE961-E036-421C-A464-D0A9D0B51648}"/>
                  </a:ext>
                </a:extLst>
              </p:cNvPr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5" name="矩形 14">
                <a:extLst>
                  <a:ext uri="{FF2B5EF4-FFF2-40B4-BE49-F238E27FC236}">
                    <a16:creationId xmlns:a16="http://schemas.microsoft.com/office/drawing/2014/main" id="{6C44CD81-3183-48AE-93EF-1F640023ACC1}"/>
                  </a:ext>
                </a:extLst>
              </p:cNvPr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6" name="矩形 15">
                <a:extLst>
                  <a:ext uri="{FF2B5EF4-FFF2-40B4-BE49-F238E27FC236}">
                    <a16:creationId xmlns:a16="http://schemas.microsoft.com/office/drawing/2014/main" id="{CC307DA6-1998-4035-A530-9A816A530155}"/>
                  </a:ext>
                </a:extLst>
              </p:cNvPr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54F2C92D-3563-4BCB-BFB0-D11F503FC122}"/>
                </a:ext>
              </a:extLst>
            </p:cNvPr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3C481689-F72C-4AC1-8938-F17ACA7FCE3F}"/>
                  </a:ext>
                </a:extLst>
              </p:cNvPr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id="{3D4E7D82-0710-4D62-BDA6-D817828F24C1}"/>
                  </a:ext>
                </a:extLst>
              </p:cNvPr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1" name="矩形 10">
                <a:extLst>
                  <a:ext uri="{FF2B5EF4-FFF2-40B4-BE49-F238E27FC236}">
                    <a16:creationId xmlns:a16="http://schemas.microsoft.com/office/drawing/2014/main" id="{45AA4E43-058E-4D16-B5E7-BD3F737B8718}"/>
                  </a:ext>
                </a:extLst>
              </p:cNvPr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2" name="矩形 11">
                <a:extLst>
                  <a:ext uri="{FF2B5EF4-FFF2-40B4-BE49-F238E27FC236}">
                    <a16:creationId xmlns:a16="http://schemas.microsoft.com/office/drawing/2014/main" id="{F45F401A-CB38-41D1-98BC-A446F122D7C0}"/>
                  </a:ext>
                </a:extLst>
              </p:cNvPr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402" y="1386290"/>
            <a:ext cx="11949196" cy="5078408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01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24225" y="3229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课堂练习</a:t>
            </a:r>
          </a:p>
        </p:txBody>
      </p:sp>
    </p:spTree>
    <p:extLst>
      <p:ext uri="{BB962C8B-B14F-4D97-AF65-F5344CB8AC3E}">
        <p14:creationId xmlns:p14="http://schemas.microsoft.com/office/powerpoint/2010/main" val="1089778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:a16="http://schemas.microsoft.com/office/drawing/2014/main" id="{4D66842F-FD3C-44C6-B886-A63D21861890}"/>
              </a:ext>
            </a:extLst>
          </p:cNvPr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B368C538-5E11-4B4C-A0B2-8D9BCA702B4F}"/>
                </a:ext>
              </a:extLst>
            </p:cNvPr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id="{8B2A8E54-96A7-4CED-AA56-EA24DE83671F}"/>
                  </a:ext>
                </a:extLst>
              </p:cNvPr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4" name="矩形 13">
                <a:extLst>
                  <a:ext uri="{FF2B5EF4-FFF2-40B4-BE49-F238E27FC236}">
                    <a16:creationId xmlns:a16="http://schemas.microsoft.com/office/drawing/2014/main" id="{2B0AE961-E036-421C-A464-D0A9D0B51648}"/>
                  </a:ext>
                </a:extLst>
              </p:cNvPr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5" name="矩形 14">
                <a:extLst>
                  <a:ext uri="{FF2B5EF4-FFF2-40B4-BE49-F238E27FC236}">
                    <a16:creationId xmlns:a16="http://schemas.microsoft.com/office/drawing/2014/main" id="{6C44CD81-3183-48AE-93EF-1F640023ACC1}"/>
                  </a:ext>
                </a:extLst>
              </p:cNvPr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6" name="矩形 15">
                <a:extLst>
                  <a:ext uri="{FF2B5EF4-FFF2-40B4-BE49-F238E27FC236}">
                    <a16:creationId xmlns:a16="http://schemas.microsoft.com/office/drawing/2014/main" id="{CC307DA6-1998-4035-A530-9A816A530155}"/>
                  </a:ext>
                </a:extLst>
              </p:cNvPr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54F2C92D-3563-4BCB-BFB0-D11F503FC122}"/>
                </a:ext>
              </a:extLst>
            </p:cNvPr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3C481689-F72C-4AC1-8938-F17ACA7FCE3F}"/>
                  </a:ext>
                </a:extLst>
              </p:cNvPr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id="{3D4E7D82-0710-4D62-BDA6-D817828F24C1}"/>
                  </a:ext>
                </a:extLst>
              </p:cNvPr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1" name="矩形 10">
                <a:extLst>
                  <a:ext uri="{FF2B5EF4-FFF2-40B4-BE49-F238E27FC236}">
                    <a16:creationId xmlns:a16="http://schemas.microsoft.com/office/drawing/2014/main" id="{45AA4E43-058E-4D16-B5E7-BD3F737B8718}"/>
                  </a:ext>
                </a:extLst>
              </p:cNvPr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2" name="矩形 11">
                <a:extLst>
                  <a:ext uri="{FF2B5EF4-FFF2-40B4-BE49-F238E27FC236}">
                    <a16:creationId xmlns:a16="http://schemas.microsoft.com/office/drawing/2014/main" id="{F45F401A-CB38-41D1-98BC-A446F122D7C0}"/>
                  </a:ext>
                </a:extLst>
              </p:cNvPr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402" y="1570868"/>
            <a:ext cx="11949196" cy="2950720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01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24225" y="3229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课堂练习</a:t>
            </a:r>
          </a:p>
        </p:txBody>
      </p:sp>
    </p:spTree>
    <p:extLst>
      <p:ext uri="{BB962C8B-B14F-4D97-AF65-F5344CB8AC3E}">
        <p14:creationId xmlns:p14="http://schemas.microsoft.com/office/powerpoint/2010/main" val="16579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等腰三角形 54"/>
          <p:cNvSpPr/>
          <p:nvPr/>
        </p:nvSpPr>
        <p:spPr>
          <a:xfrm rot="10800000">
            <a:off x="5445661" y="-3329"/>
            <a:ext cx="1300678" cy="571808"/>
          </a:xfrm>
          <a:prstGeom prst="triangle">
            <a:avLst/>
          </a:prstGeom>
          <a:solidFill>
            <a:srgbClr val="FCC5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2062480" y="2328545"/>
            <a:ext cx="7081520" cy="119888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【不定项选择题】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6" name="组合 5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40" name="矩形 39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56" name="等腰三角形 55"/>
          <p:cNvSpPr/>
          <p:nvPr/>
        </p:nvSpPr>
        <p:spPr>
          <a:xfrm rot="10800000">
            <a:off x="5560672" y="48659"/>
            <a:ext cx="1070656" cy="470687"/>
          </a:xfrm>
          <a:prstGeom prst="triangle">
            <a:avLst/>
          </a:prstGeom>
          <a:solidFill>
            <a:srgbClr val="0E57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5034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:a16="http://schemas.microsoft.com/office/drawing/2014/main" id="{4D66842F-FD3C-44C6-B886-A63D21861890}"/>
              </a:ext>
            </a:extLst>
          </p:cNvPr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B368C538-5E11-4B4C-A0B2-8D9BCA702B4F}"/>
                </a:ext>
              </a:extLst>
            </p:cNvPr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id="{8B2A8E54-96A7-4CED-AA56-EA24DE83671F}"/>
                  </a:ext>
                </a:extLst>
              </p:cNvPr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4" name="矩形 13">
                <a:extLst>
                  <a:ext uri="{FF2B5EF4-FFF2-40B4-BE49-F238E27FC236}">
                    <a16:creationId xmlns:a16="http://schemas.microsoft.com/office/drawing/2014/main" id="{2B0AE961-E036-421C-A464-D0A9D0B51648}"/>
                  </a:ext>
                </a:extLst>
              </p:cNvPr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5" name="矩形 14">
                <a:extLst>
                  <a:ext uri="{FF2B5EF4-FFF2-40B4-BE49-F238E27FC236}">
                    <a16:creationId xmlns:a16="http://schemas.microsoft.com/office/drawing/2014/main" id="{6C44CD81-3183-48AE-93EF-1F640023ACC1}"/>
                  </a:ext>
                </a:extLst>
              </p:cNvPr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6" name="矩形 15">
                <a:extLst>
                  <a:ext uri="{FF2B5EF4-FFF2-40B4-BE49-F238E27FC236}">
                    <a16:creationId xmlns:a16="http://schemas.microsoft.com/office/drawing/2014/main" id="{CC307DA6-1998-4035-A530-9A816A530155}"/>
                  </a:ext>
                </a:extLst>
              </p:cNvPr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54F2C92D-3563-4BCB-BFB0-D11F503FC122}"/>
                </a:ext>
              </a:extLst>
            </p:cNvPr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3C481689-F72C-4AC1-8938-F17ACA7FCE3F}"/>
                  </a:ext>
                </a:extLst>
              </p:cNvPr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id="{3D4E7D82-0710-4D62-BDA6-D817828F24C1}"/>
                  </a:ext>
                </a:extLst>
              </p:cNvPr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1" name="矩形 10">
                <a:extLst>
                  <a:ext uri="{FF2B5EF4-FFF2-40B4-BE49-F238E27FC236}">
                    <a16:creationId xmlns:a16="http://schemas.microsoft.com/office/drawing/2014/main" id="{45AA4E43-058E-4D16-B5E7-BD3F737B8718}"/>
                  </a:ext>
                </a:extLst>
              </p:cNvPr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2" name="矩形 11">
                <a:extLst>
                  <a:ext uri="{FF2B5EF4-FFF2-40B4-BE49-F238E27FC236}">
                    <a16:creationId xmlns:a16="http://schemas.microsoft.com/office/drawing/2014/main" id="{F45F401A-CB38-41D1-98BC-A446F122D7C0}"/>
                  </a:ext>
                </a:extLst>
              </p:cNvPr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77" y="1136428"/>
            <a:ext cx="11900423" cy="5492972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01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24225" y="322901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不定项选择题</a:t>
            </a:r>
          </a:p>
        </p:txBody>
      </p:sp>
    </p:spTree>
    <p:extLst>
      <p:ext uri="{BB962C8B-B14F-4D97-AF65-F5344CB8AC3E}">
        <p14:creationId xmlns:p14="http://schemas.microsoft.com/office/powerpoint/2010/main" val="2485678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/>
          <p:cNvSpPr txBox="1"/>
          <p:nvPr/>
        </p:nvSpPr>
        <p:spPr>
          <a:xfrm>
            <a:off x="2605876" y="1950639"/>
            <a:ext cx="6902368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914400">
              <a:defRPr/>
            </a:pPr>
            <a:r>
              <a:rPr lang="zh-CN" altLang="en-US" sz="4800" b="1" dirty="0">
                <a:solidFill>
                  <a:srgbClr val="142938"/>
                </a:solidFill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第一章  计算机基础知识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经典综艺体简" panose="02010609000101010101" pitchFamily="49" charset="-122"/>
              <a:ea typeface="经典综艺体简" panose="02010609000101010101" pitchFamily="49" charset="-122"/>
              <a:cs typeface="经典综艺体简" panose="02010609000101010101" pitchFamily="49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242626" y="3542628"/>
            <a:ext cx="5139374" cy="523220"/>
          </a:xfrm>
          <a:prstGeom prst="rect">
            <a:avLst/>
          </a:prstGeom>
          <a:solidFill>
            <a:srgbClr val="115687"/>
          </a:solidFill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algn="ctr" defTabSz="914400"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第</a:t>
            </a:r>
            <a:r>
              <a:rPr lang="en-US" altLang="zh-CN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2</a:t>
            </a: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节 计算机系统的基本结构</a:t>
            </a:r>
          </a:p>
        </p:txBody>
      </p:sp>
      <p:grpSp>
        <p:nvGrpSpPr>
          <p:cNvPr id="30" name="组合 29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31" name="组合 30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6" name="矩形 55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7" name="矩形 56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8" name="矩形 57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9" name="矩形 58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2" name="组合 31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33" name="矩形 3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4" name="矩形 3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5" name="矩形 3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grpSp>
        <p:nvGrpSpPr>
          <p:cNvPr id="60" name="组合 59"/>
          <p:cNvGrpSpPr/>
          <p:nvPr/>
        </p:nvGrpSpPr>
        <p:grpSpPr>
          <a:xfrm>
            <a:off x="0" y="4"/>
            <a:ext cx="12192000" cy="318973"/>
            <a:chOff x="0" y="6629400"/>
            <a:chExt cx="12192000" cy="228600"/>
          </a:xfrm>
        </p:grpSpPr>
        <p:grpSp>
          <p:nvGrpSpPr>
            <p:cNvPr id="61" name="组合 60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67" name="矩形 66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8" name="矩形 67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9" name="矩形 68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70" name="矩形 69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62" name="组合 61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63" name="矩形 6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4" name="矩形 6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5" name="矩形 6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6" name="矩形 6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71" name="矩形 70"/>
          <p:cNvSpPr/>
          <p:nvPr/>
        </p:nvSpPr>
        <p:spPr>
          <a:xfrm>
            <a:off x="1843543" y="855965"/>
            <a:ext cx="7725192" cy="64633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600" dirty="0"/>
              <a:t>《</a:t>
            </a:r>
            <a:r>
              <a:rPr lang="zh-CN" altLang="en-US" sz="3600" dirty="0"/>
              <a:t>信息学奥赛一本通</a:t>
            </a:r>
            <a:r>
              <a:rPr lang="en-US" altLang="zh-CN" sz="3600" dirty="0"/>
              <a:t>·</a:t>
            </a:r>
            <a:r>
              <a:rPr lang="zh-CN" altLang="en-US" sz="3600" dirty="0"/>
              <a:t>初赛真题解析</a:t>
            </a:r>
            <a:r>
              <a:rPr lang="en-US" altLang="zh-CN" sz="3600" dirty="0"/>
              <a:t>》</a:t>
            </a:r>
            <a:endParaRPr lang="zh-CN" altLang="en-US" sz="3600" dirty="0"/>
          </a:p>
        </p:txBody>
      </p:sp>
    </p:spTree>
    <p:extLst>
      <p:ext uri="{BB962C8B-B14F-4D97-AF65-F5344CB8AC3E}">
        <p14:creationId xmlns:p14="http://schemas.microsoft.com/office/powerpoint/2010/main" val="1943071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圆角矩形 115"/>
          <p:cNvSpPr/>
          <p:nvPr/>
        </p:nvSpPr>
        <p:spPr>
          <a:xfrm>
            <a:off x="4294891" y="1605517"/>
            <a:ext cx="4487601" cy="49677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3" name="圆角矩形 116"/>
          <p:cNvSpPr/>
          <p:nvPr/>
        </p:nvSpPr>
        <p:spPr>
          <a:xfrm>
            <a:off x="4294891" y="2417418"/>
            <a:ext cx="4487601" cy="49677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4" name="圆角矩形 117"/>
          <p:cNvSpPr/>
          <p:nvPr/>
        </p:nvSpPr>
        <p:spPr>
          <a:xfrm>
            <a:off x="4294891" y="3227111"/>
            <a:ext cx="4487601" cy="49677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45" name="圆角矩形 118"/>
          <p:cNvSpPr/>
          <p:nvPr/>
        </p:nvSpPr>
        <p:spPr>
          <a:xfrm>
            <a:off x="4294891" y="4025024"/>
            <a:ext cx="4487601" cy="496770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4550633" y="1641511"/>
            <a:ext cx="396900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一、处理器</a:t>
            </a:r>
          </a:p>
        </p:txBody>
      </p:sp>
      <p:sp>
        <p:nvSpPr>
          <p:cNvPr id="47" name="文本框 46"/>
          <p:cNvSpPr txBox="1"/>
          <p:nvPr/>
        </p:nvSpPr>
        <p:spPr>
          <a:xfrm>
            <a:off x="4550633" y="2449312"/>
            <a:ext cx="396900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二、存储器</a:t>
            </a:r>
          </a:p>
        </p:txBody>
      </p:sp>
      <p:sp>
        <p:nvSpPr>
          <p:cNvPr id="48" name="文本框 47"/>
          <p:cNvSpPr txBox="1"/>
          <p:nvPr/>
        </p:nvSpPr>
        <p:spPr>
          <a:xfrm>
            <a:off x="4550633" y="3214905"/>
            <a:ext cx="396900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三、输入设备</a:t>
            </a:r>
          </a:p>
        </p:txBody>
      </p:sp>
      <p:sp>
        <p:nvSpPr>
          <p:cNvPr id="49" name="文本框 48"/>
          <p:cNvSpPr txBox="1"/>
          <p:nvPr/>
        </p:nvSpPr>
        <p:spPr>
          <a:xfrm>
            <a:off x="4550633" y="4031414"/>
            <a:ext cx="396900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四、输出设备</a:t>
            </a:r>
          </a:p>
        </p:txBody>
      </p:sp>
      <p:sp>
        <p:nvSpPr>
          <p:cNvPr id="50" name="文本框 49"/>
          <p:cNvSpPr txBox="1"/>
          <p:nvPr/>
        </p:nvSpPr>
        <p:spPr>
          <a:xfrm>
            <a:off x="1821112" y="2665803"/>
            <a:ext cx="13411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目录</a:t>
            </a:r>
            <a:endParaRPr kumimoji="0" lang="en-US" altLang="zh-CN" sz="44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52" name="组合 51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8" name="矩形 57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9" name="矩形 58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0" name="矩形 59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1" name="矩形 60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53" name="组合 52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54" name="矩形 53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6" name="矩形 55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7" name="矩形 56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2" name="圆角矩形 118"/>
          <p:cNvSpPr/>
          <p:nvPr/>
        </p:nvSpPr>
        <p:spPr>
          <a:xfrm>
            <a:off x="4294891" y="4787659"/>
            <a:ext cx="4487601" cy="496770"/>
          </a:xfrm>
          <a:prstGeom prst="roundRect">
            <a:avLst>
              <a:gd name="adj" fmla="val 50000"/>
            </a:avLst>
          </a:prstGeom>
          <a:solidFill>
            <a:schemeClr val="accent1">
              <a:lumMod val="60000"/>
              <a:lumOff val="40000"/>
            </a:schemeClr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550633" y="4794049"/>
            <a:ext cx="396900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五、总线结构</a:t>
            </a:r>
          </a:p>
        </p:txBody>
      </p:sp>
      <p:sp>
        <p:nvSpPr>
          <p:cNvPr id="4" name="圆角矩形 118"/>
          <p:cNvSpPr/>
          <p:nvPr/>
        </p:nvSpPr>
        <p:spPr>
          <a:xfrm>
            <a:off x="4294891" y="5443614"/>
            <a:ext cx="4487601" cy="496770"/>
          </a:xfrm>
          <a:prstGeom prst="roundRect">
            <a:avLst>
              <a:gd name="adj" fmla="val 50000"/>
            </a:avLst>
          </a:prstGeom>
          <a:solidFill>
            <a:schemeClr val="accent2">
              <a:lumMod val="75000"/>
            </a:schemeClr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550633" y="5450004"/>
            <a:ext cx="396900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六、主要性能指标</a:t>
            </a:r>
          </a:p>
        </p:txBody>
      </p:sp>
    </p:spTree>
    <p:extLst>
      <p:ext uri="{BB962C8B-B14F-4D97-AF65-F5344CB8AC3E}">
        <p14:creationId xmlns:p14="http://schemas.microsoft.com/office/powerpoint/2010/main" val="4075922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45" grpId="0" animBg="1"/>
      <p:bldP spid="46" grpId="0"/>
      <p:bldP spid="47" grpId="0"/>
      <p:bldP spid="48" grpId="0"/>
      <p:bldP spid="49" grpId="0"/>
      <p:bldP spid="2" grpId="0" bldLvl="0" animBg="1"/>
      <p:bldP spid="3" grpId="0"/>
      <p:bldP spid="4" grpId="0" bldLvl="0" animBg="1"/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02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11079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处理器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82" y="929146"/>
            <a:ext cx="11034716" cy="5700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729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02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11079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存储器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17" name="图片 16" descr="clip_image001_0000">
            <a:extLst>
              <a:ext uri="{FF2B5EF4-FFF2-40B4-BE49-F238E27FC236}">
                <a16:creationId xmlns:a16="http://schemas.microsoft.com/office/drawing/2014/main" id="{7787530A-DC30-433A-B7A0-34D7DF1878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1" y="4491201"/>
            <a:ext cx="5478596" cy="591162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7922" y="1134755"/>
            <a:ext cx="9736156" cy="3267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145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02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11079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存储器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19" name="图片 18" descr="clip_image003">
            <a:extLst>
              <a:ext uri="{FF2B5EF4-FFF2-40B4-BE49-F238E27FC236}">
                <a16:creationId xmlns:a16="http://schemas.microsoft.com/office/drawing/2014/main" id="{647DA43E-1167-4CA2-915F-C1EEF3C3CA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14289" y="5301610"/>
            <a:ext cx="8447357" cy="770448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462" y="932725"/>
            <a:ext cx="10931075" cy="4657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680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02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11079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存储器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128" y="996208"/>
            <a:ext cx="10705504" cy="5633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523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02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279557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输入设备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082" y="1408257"/>
            <a:ext cx="10473836" cy="1518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035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02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24225" y="3229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输出设备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899" y="1221588"/>
            <a:ext cx="10748180" cy="1060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9988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02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24225" y="3229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总线结构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689" y="1221588"/>
            <a:ext cx="10711600" cy="3346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522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02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24225" y="322901"/>
            <a:ext cx="23391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主要的性能指标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261" y="996208"/>
            <a:ext cx="10577477" cy="5633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990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等腰三角形 54"/>
          <p:cNvSpPr/>
          <p:nvPr/>
        </p:nvSpPr>
        <p:spPr>
          <a:xfrm rot="10800000">
            <a:off x="5445661" y="-3329"/>
            <a:ext cx="1300678" cy="571808"/>
          </a:xfrm>
          <a:prstGeom prst="triangle">
            <a:avLst/>
          </a:prstGeom>
          <a:solidFill>
            <a:srgbClr val="FCC5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182620" y="2328545"/>
            <a:ext cx="6117590" cy="119888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【课堂练习】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6" name="组合 5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40" name="矩形 39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56" name="等腰三角形 55"/>
          <p:cNvSpPr/>
          <p:nvPr/>
        </p:nvSpPr>
        <p:spPr>
          <a:xfrm rot="10800000">
            <a:off x="5560672" y="48659"/>
            <a:ext cx="1070656" cy="470687"/>
          </a:xfrm>
          <a:prstGeom prst="triangle">
            <a:avLst/>
          </a:prstGeom>
          <a:solidFill>
            <a:srgbClr val="0E57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0554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622" y="1142524"/>
            <a:ext cx="11668755" cy="5486876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02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24225" y="3229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课堂练习</a:t>
            </a:r>
          </a:p>
        </p:txBody>
      </p:sp>
    </p:spTree>
    <p:extLst>
      <p:ext uri="{BB962C8B-B14F-4D97-AF65-F5344CB8AC3E}">
        <p14:creationId xmlns:p14="http://schemas.microsoft.com/office/powerpoint/2010/main" val="3821222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77" y="1147061"/>
            <a:ext cx="11900423" cy="5492972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02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24225" y="3229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课堂练习</a:t>
            </a:r>
          </a:p>
        </p:txBody>
      </p:sp>
    </p:spTree>
    <p:extLst>
      <p:ext uri="{BB962C8B-B14F-4D97-AF65-F5344CB8AC3E}">
        <p14:creationId xmlns:p14="http://schemas.microsoft.com/office/powerpoint/2010/main" val="2987445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790" y="1269130"/>
            <a:ext cx="11949196" cy="5444200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02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24225" y="3229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课堂练习</a:t>
            </a:r>
          </a:p>
        </p:txBody>
      </p:sp>
    </p:spTree>
    <p:extLst>
      <p:ext uri="{BB962C8B-B14F-4D97-AF65-F5344CB8AC3E}">
        <p14:creationId xmlns:p14="http://schemas.microsoft.com/office/powerpoint/2010/main" val="1207330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636" y="1320361"/>
            <a:ext cx="11540728" cy="4663844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02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24225" y="3229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课堂练习</a:t>
            </a:r>
          </a:p>
        </p:txBody>
      </p:sp>
    </p:spTree>
    <p:extLst>
      <p:ext uri="{BB962C8B-B14F-4D97-AF65-F5344CB8AC3E}">
        <p14:creationId xmlns:p14="http://schemas.microsoft.com/office/powerpoint/2010/main" val="1023413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77" y="1179008"/>
            <a:ext cx="11900423" cy="5492972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02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24225" y="3229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课堂练习</a:t>
            </a:r>
          </a:p>
        </p:txBody>
      </p:sp>
    </p:spTree>
    <p:extLst>
      <p:ext uri="{BB962C8B-B14F-4D97-AF65-F5344CB8AC3E}">
        <p14:creationId xmlns:p14="http://schemas.microsoft.com/office/powerpoint/2010/main" val="3919693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77" y="1368744"/>
            <a:ext cx="11900423" cy="2121592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02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24225" y="3229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课堂练习</a:t>
            </a:r>
          </a:p>
        </p:txBody>
      </p:sp>
    </p:spTree>
    <p:extLst>
      <p:ext uri="{BB962C8B-B14F-4D97-AF65-F5344CB8AC3E}">
        <p14:creationId xmlns:p14="http://schemas.microsoft.com/office/powerpoint/2010/main" val="1684918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等腰三角形 54"/>
          <p:cNvSpPr/>
          <p:nvPr/>
        </p:nvSpPr>
        <p:spPr>
          <a:xfrm rot="10800000">
            <a:off x="5445661" y="-3329"/>
            <a:ext cx="1300678" cy="571808"/>
          </a:xfrm>
          <a:prstGeom prst="triangle">
            <a:avLst/>
          </a:prstGeom>
          <a:solidFill>
            <a:srgbClr val="FCC5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2062480" y="2328545"/>
            <a:ext cx="7081520" cy="119888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【不定项选择题】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6" name="组合 5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40" name="矩形 39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56" name="等腰三角形 55"/>
          <p:cNvSpPr/>
          <p:nvPr/>
        </p:nvSpPr>
        <p:spPr>
          <a:xfrm rot="10800000">
            <a:off x="5560672" y="48659"/>
            <a:ext cx="1070656" cy="470687"/>
          </a:xfrm>
          <a:prstGeom prst="triangle">
            <a:avLst/>
          </a:prstGeom>
          <a:solidFill>
            <a:srgbClr val="0E57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5612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88" y="1221588"/>
            <a:ext cx="11900423" cy="5310076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02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24225" y="322901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不定项选择题</a:t>
            </a:r>
          </a:p>
        </p:txBody>
      </p:sp>
    </p:spTree>
    <p:extLst>
      <p:ext uri="{BB962C8B-B14F-4D97-AF65-F5344CB8AC3E}">
        <p14:creationId xmlns:p14="http://schemas.microsoft.com/office/powerpoint/2010/main" val="2435521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/>
          <p:cNvSpPr txBox="1"/>
          <p:nvPr/>
        </p:nvSpPr>
        <p:spPr>
          <a:xfrm>
            <a:off x="2605876" y="1950639"/>
            <a:ext cx="6902368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914400">
              <a:defRPr/>
            </a:pPr>
            <a:r>
              <a:rPr lang="zh-CN" altLang="en-US" sz="4800" b="1" dirty="0">
                <a:solidFill>
                  <a:srgbClr val="142938"/>
                </a:solidFill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第一章  计算机基础知识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经典综艺体简" panose="02010609000101010101" pitchFamily="49" charset="-122"/>
              <a:ea typeface="经典综艺体简" panose="02010609000101010101" pitchFamily="49" charset="-122"/>
              <a:cs typeface="经典综艺体简" panose="02010609000101010101" pitchFamily="49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242626" y="3542628"/>
            <a:ext cx="5139374" cy="523220"/>
          </a:xfrm>
          <a:prstGeom prst="rect">
            <a:avLst/>
          </a:prstGeom>
          <a:solidFill>
            <a:srgbClr val="115687"/>
          </a:solidFill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algn="ctr" defTabSz="914400"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第</a:t>
            </a:r>
            <a:r>
              <a:rPr lang="en-US" altLang="zh-CN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3</a:t>
            </a: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节  计算机软件系统</a:t>
            </a:r>
          </a:p>
        </p:txBody>
      </p:sp>
      <p:grpSp>
        <p:nvGrpSpPr>
          <p:cNvPr id="30" name="组合 29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31" name="组合 30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6" name="矩形 55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7" name="矩形 56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8" name="矩形 57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9" name="矩形 58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2" name="组合 31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33" name="矩形 3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4" name="矩形 3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5" name="矩形 3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grpSp>
        <p:nvGrpSpPr>
          <p:cNvPr id="60" name="组合 59"/>
          <p:cNvGrpSpPr/>
          <p:nvPr/>
        </p:nvGrpSpPr>
        <p:grpSpPr>
          <a:xfrm>
            <a:off x="0" y="4"/>
            <a:ext cx="12192000" cy="318973"/>
            <a:chOff x="0" y="6629400"/>
            <a:chExt cx="12192000" cy="228600"/>
          </a:xfrm>
        </p:grpSpPr>
        <p:grpSp>
          <p:nvGrpSpPr>
            <p:cNvPr id="61" name="组合 60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67" name="矩形 66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8" name="矩形 67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9" name="矩形 68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70" name="矩形 69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62" name="组合 61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63" name="矩形 6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4" name="矩形 6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5" name="矩形 6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6" name="矩形 6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71" name="矩形 70"/>
          <p:cNvSpPr/>
          <p:nvPr/>
        </p:nvSpPr>
        <p:spPr>
          <a:xfrm>
            <a:off x="1843543" y="855965"/>
            <a:ext cx="7725192" cy="64633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600" dirty="0"/>
              <a:t>《</a:t>
            </a:r>
            <a:r>
              <a:rPr lang="zh-CN" altLang="en-US" sz="3600" dirty="0"/>
              <a:t>信息学奥赛一本通</a:t>
            </a:r>
            <a:r>
              <a:rPr lang="en-US" altLang="zh-CN" sz="3600" dirty="0"/>
              <a:t>·</a:t>
            </a:r>
            <a:r>
              <a:rPr lang="zh-CN" altLang="en-US" sz="3600" dirty="0"/>
              <a:t>初赛真题解析</a:t>
            </a:r>
            <a:r>
              <a:rPr lang="en-US" altLang="zh-CN" sz="3600" dirty="0"/>
              <a:t>》</a:t>
            </a:r>
            <a:endParaRPr lang="zh-CN" altLang="en-US" sz="3600" dirty="0"/>
          </a:p>
        </p:txBody>
      </p:sp>
    </p:spTree>
    <p:extLst>
      <p:ext uri="{BB962C8B-B14F-4D97-AF65-F5344CB8AC3E}">
        <p14:creationId xmlns:p14="http://schemas.microsoft.com/office/powerpoint/2010/main" val="2008459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圆角矩形 115"/>
          <p:cNvSpPr/>
          <p:nvPr/>
        </p:nvSpPr>
        <p:spPr>
          <a:xfrm>
            <a:off x="4294891" y="2119324"/>
            <a:ext cx="4487601" cy="49677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3" name="圆角矩形 116"/>
          <p:cNvSpPr/>
          <p:nvPr/>
        </p:nvSpPr>
        <p:spPr>
          <a:xfrm>
            <a:off x="4294891" y="3105396"/>
            <a:ext cx="4487601" cy="49677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4550633" y="2155318"/>
            <a:ext cx="396900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一、系统软件</a:t>
            </a:r>
          </a:p>
        </p:txBody>
      </p:sp>
      <p:sp>
        <p:nvSpPr>
          <p:cNvPr id="47" name="文本框 46"/>
          <p:cNvSpPr txBox="1"/>
          <p:nvPr/>
        </p:nvSpPr>
        <p:spPr>
          <a:xfrm>
            <a:off x="4550633" y="3137290"/>
            <a:ext cx="396900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二、应用软件</a:t>
            </a:r>
          </a:p>
        </p:txBody>
      </p:sp>
      <p:sp>
        <p:nvSpPr>
          <p:cNvPr id="50" name="文本框 49"/>
          <p:cNvSpPr txBox="1"/>
          <p:nvPr/>
        </p:nvSpPr>
        <p:spPr>
          <a:xfrm>
            <a:off x="1821112" y="2665803"/>
            <a:ext cx="13411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目录</a:t>
            </a:r>
            <a:endParaRPr kumimoji="0" lang="en-US" altLang="zh-CN" sz="44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52" name="组合 51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8" name="矩形 57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9" name="矩形 58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0" name="矩形 59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1" name="矩形 60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53" name="组合 52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54" name="矩形 53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6" name="矩形 55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7" name="矩形 56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49064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46" grpId="0"/>
      <p:bldP spid="47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03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系统软件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554" y="1075367"/>
            <a:ext cx="11339543" cy="5700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10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03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系统软件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82" y="1164979"/>
            <a:ext cx="11339543" cy="3853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787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03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系统软件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089438"/>
            <a:ext cx="10888400" cy="4694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139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03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系统软件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089438"/>
            <a:ext cx="11028620" cy="2865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119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03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系统软件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722" y="1221588"/>
            <a:ext cx="11034716" cy="137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846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03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应用软件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60" y="862289"/>
            <a:ext cx="10809145" cy="5175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834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03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应用软件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12" y="996208"/>
            <a:ext cx="10864014" cy="5633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1770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等腰三角形 54"/>
          <p:cNvSpPr/>
          <p:nvPr/>
        </p:nvSpPr>
        <p:spPr>
          <a:xfrm rot="10800000">
            <a:off x="5445661" y="-3329"/>
            <a:ext cx="1300678" cy="571808"/>
          </a:xfrm>
          <a:prstGeom prst="triangle">
            <a:avLst/>
          </a:prstGeom>
          <a:solidFill>
            <a:srgbClr val="FCC5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182620" y="2328545"/>
            <a:ext cx="6117590" cy="119888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【课堂练习】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6" name="组合 5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40" name="矩形 39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56" name="等腰三角形 55"/>
          <p:cNvSpPr/>
          <p:nvPr/>
        </p:nvSpPr>
        <p:spPr>
          <a:xfrm rot="10800000">
            <a:off x="5560672" y="48659"/>
            <a:ext cx="1070656" cy="470687"/>
          </a:xfrm>
          <a:prstGeom prst="triangle">
            <a:avLst/>
          </a:prstGeom>
          <a:solidFill>
            <a:srgbClr val="0E57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7591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142" y="1136428"/>
            <a:ext cx="9455716" cy="5492972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03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24225" y="3229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课堂练习</a:t>
            </a:r>
          </a:p>
        </p:txBody>
      </p:sp>
    </p:spTree>
    <p:extLst>
      <p:ext uri="{BB962C8B-B14F-4D97-AF65-F5344CB8AC3E}">
        <p14:creationId xmlns:p14="http://schemas.microsoft.com/office/powerpoint/2010/main" val="3443827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88" y="1136428"/>
            <a:ext cx="11900423" cy="5492972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03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24225" y="3229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课堂练习</a:t>
            </a:r>
          </a:p>
        </p:txBody>
      </p:sp>
    </p:spTree>
    <p:extLst>
      <p:ext uri="{BB962C8B-B14F-4D97-AF65-F5344CB8AC3E}">
        <p14:creationId xmlns:p14="http://schemas.microsoft.com/office/powerpoint/2010/main" val="1937603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184" y="1458479"/>
            <a:ext cx="10156816" cy="3834716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03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24225" y="3229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课堂练习</a:t>
            </a:r>
          </a:p>
        </p:txBody>
      </p:sp>
    </p:spTree>
    <p:extLst>
      <p:ext uri="{BB962C8B-B14F-4D97-AF65-F5344CB8AC3E}">
        <p14:creationId xmlns:p14="http://schemas.microsoft.com/office/powerpoint/2010/main" val="398616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等腰三角形 54"/>
          <p:cNvSpPr/>
          <p:nvPr/>
        </p:nvSpPr>
        <p:spPr>
          <a:xfrm rot="10800000">
            <a:off x="5445661" y="-3329"/>
            <a:ext cx="1300678" cy="571808"/>
          </a:xfrm>
          <a:prstGeom prst="triangle">
            <a:avLst/>
          </a:prstGeom>
          <a:solidFill>
            <a:srgbClr val="FCC5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2062480" y="2328545"/>
            <a:ext cx="7081520" cy="119888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【不定项选择题】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6" name="组合 5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40" name="矩形 39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56" name="等腰三角形 55"/>
          <p:cNvSpPr/>
          <p:nvPr/>
        </p:nvSpPr>
        <p:spPr>
          <a:xfrm rot="10800000">
            <a:off x="5560672" y="48659"/>
            <a:ext cx="1070656" cy="470687"/>
          </a:xfrm>
          <a:prstGeom prst="triangle">
            <a:avLst/>
          </a:prstGeom>
          <a:solidFill>
            <a:srgbClr val="0E57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0278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851" y="1445817"/>
            <a:ext cx="11516342" cy="5297883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03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24225" y="322901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不定项选择题</a:t>
            </a:r>
          </a:p>
        </p:txBody>
      </p:sp>
    </p:spTree>
    <p:extLst>
      <p:ext uri="{BB962C8B-B14F-4D97-AF65-F5344CB8AC3E}">
        <p14:creationId xmlns:p14="http://schemas.microsoft.com/office/powerpoint/2010/main" val="1165924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/>
          <p:cNvSpPr txBox="1"/>
          <p:nvPr/>
        </p:nvSpPr>
        <p:spPr>
          <a:xfrm>
            <a:off x="2605876" y="1950639"/>
            <a:ext cx="6902368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914400">
              <a:defRPr/>
            </a:pPr>
            <a:r>
              <a:rPr lang="zh-CN" altLang="en-US" sz="4800" b="1" dirty="0">
                <a:solidFill>
                  <a:srgbClr val="142938"/>
                </a:solidFill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第一章  计算机基础知识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经典综艺体简" panose="02010609000101010101" pitchFamily="49" charset="-122"/>
              <a:ea typeface="经典综艺体简" panose="02010609000101010101" pitchFamily="49" charset="-122"/>
              <a:cs typeface="经典综艺体简" panose="02010609000101010101" pitchFamily="49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242626" y="3542628"/>
            <a:ext cx="5139374" cy="523220"/>
          </a:xfrm>
          <a:prstGeom prst="rect">
            <a:avLst/>
          </a:prstGeom>
          <a:solidFill>
            <a:srgbClr val="115687"/>
          </a:solidFill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algn="ctr" defTabSz="914400"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第</a:t>
            </a:r>
            <a:r>
              <a:rPr lang="en-US" altLang="zh-CN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4</a:t>
            </a: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节 计算机语言</a:t>
            </a:r>
          </a:p>
        </p:txBody>
      </p:sp>
      <p:grpSp>
        <p:nvGrpSpPr>
          <p:cNvPr id="30" name="组合 29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31" name="组合 30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6" name="矩形 55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7" name="矩形 56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8" name="矩形 57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9" name="矩形 58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2" name="组合 31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33" name="矩形 3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4" name="矩形 3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5" name="矩形 3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grpSp>
        <p:nvGrpSpPr>
          <p:cNvPr id="60" name="组合 59"/>
          <p:cNvGrpSpPr/>
          <p:nvPr/>
        </p:nvGrpSpPr>
        <p:grpSpPr>
          <a:xfrm>
            <a:off x="0" y="4"/>
            <a:ext cx="12192000" cy="318973"/>
            <a:chOff x="0" y="6629400"/>
            <a:chExt cx="12192000" cy="228600"/>
          </a:xfrm>
        </p:grpSpPr>
        <p:grpSp>
          <p:nvGrpSpPr>
            <p:cNvPr id="61" name="组合 60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67" name="矩形 66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8" name="矩形 67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9" name="矩形 68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70" name="矩形 69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62" name="组合 61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63" name="矩形 6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4" name="矩形 6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5" name="矩形 6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6" name="矩形 6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71" name="矩形 70"/>
          <p:cNvSpPr/>
          <p:nvPr/>
        </p:nvSpPr>
        <p:spPr>
          <a:xfrm>
            <a:off x="1843543" y="855965"/>
            <a:ext cx="7725192" cy="64633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600" dirty="0"/>
              <a:t>《</a:t>
            </a:r>
            <a:r>
              <a:rPr lang="zh-CN" altLang="en-US" sz="3600" dirty="0"/>
              <a:t>信息学奥赛一本通</a:t>
            </a:r>
            <a:r>
              <a:rPr lang="en-US" altLang="zh-CN" sz="3600" dirty="0"/>
              <a:t>·</a:t>
            </a:r>
            <a:r>
              <a:rPr lang="zh-CN" altLang="en-US" sz="3600" dirty="0"/>
              <a:t>初赛真题解析</a:t>
            </a:r>
            <a:r>
              <a:rPr lang="en-US" altLang="zh-CN" sz="3600" dirty="0"/>
              <a:t>》</a:t>
            </a:r>
            <a:endParaRPr lang="zh-CN" altLang="en-US" sz="3600" dirty="0"/>
          </a:p>
        </p:txBody>
      </p:sp>
    </p:spTree>
    <p:extLst>
      <p:ext uri="{BB962C8B-B14F-4D97-AF65-F5344CB8AC3E}">
        <p14:creationId xmlns:p14="http://schemas.microsoft.com/office/powerpoint/2010/main" val="53382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圆角矩形 115"/>
          <p:cNvSpPr/>
          <p:nvPr/>
        </p:nvSpPr>
        <p:spPr>
          <a:xfrm>
            <a:off x="4294891" y="2169033"/>
            <a:ext cx="4487601" cy="49677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3" name="圆角矩形 116"/>
          <p:cNvSpPr/>
          <p:nvPr/>
        </p:nvSpPr>
        <p:spPr>
          <a:xfrm>
            <a:off x="4294891" y="3268023"/>
            <a:ext cx="4487601" cy="49677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4550633" y="2205027"/>
            <a:ext cx="396900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一、低级语言</a:t>
            </a:r>
          </a:p>
        </p:txBody>
      </p:sp>
      <p:sp>
        <p:nvSpPr>
          <p:cNvPr id="47" name="文本框 46"/>
          <p:cNvSpPr txBox="1"/>
          <p:nvPr/>
        </p:nvSpPr>
        <p:spPr>
          <a:xfrm>
            <a:off x="4550633" y="3299917"/>
            <a:ext cx="396900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二、高级语言</a:t>
            </a:r>
          </a:p>
        </p:txBody>
      </p:sp>
      <p:sp>
        <p:nvSpPr>
          <p:cNvPr id="50" name="文本框 49"/>
          <p:cNvSpPr txBox="1"/>
          <p:nvPr/>
        </p:nvSpPr>
        <p:spPr>
          <a:xfrm>
            <a:off x="1821112" y="2665803"/>
            <a:ext cx="13411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目录</a:t>
            </a:r>
            <a:endParaRPr kumimoji="0" lang="en-US" altLang="zh-CN" sz="44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52" name="组合 51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8" name="矩形 57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9" name="矩形 58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0" name="矩形 59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1" name="矩形 60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53" name="组合 52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54" name="矩形 53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6" name="矩形 55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7" name="矩形 56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68291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46" grpId="0"/>
      <p:bldP spid="47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04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低级语言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186" y="1221588"/>
            <a:ext cx="11339543" cy="4304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648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04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高级语言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19" name="图片 18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70321" y="860107"/>
            <a:ext cx="5931688" cy="12876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111" y="2257851"/>
            <a:ext cx="11101778" cy="4261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240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04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高级语言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926" y="1015297"/>
            <a:ext cx="11162743" cy="5175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988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等腰三角形 54"/>
          <p:cNvSpPr/>
          <p:nvPr/>
        </p:nvSpPr>
        <p:spPr>
          <a:xfrm rot="10800000">
            <a:off x="5445661" y="-3329"/>
            <a:ext cx="1300678" cy="571808"/>
          </a:xfrm>
          <a:prstGeom prst="triangle">
            <a:avLst/>
          </a:prstGeom>
          <a:solidFill>
            <a:srgbClr val="FCC5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182620" y="2328545"/>
            <a:ext cx="6117590" cy="119888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【课堂练习】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6" name="组合 5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40" name="矩形 39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56" name="等腰三角形 55"/>
          <p:cNvSpPr/>
          <p:nvPr/>
        </p:nvSpPr>
        <p:spPr>
          <a:xfrm rot="10800000">
            <a:off x="5560672" y="48659"/>
            <a:ext cx="1070656" cy="470687"/>
          </a:xfrm>
          <a:prstGeom prst="triangle">
            <a:avLst/>
          </a:prstGeom>
          <a:solidFill>
            <a:srgbClr val="0E57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9144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284" y="1136428"/>
            <a:ext cx="11711431" cy="5492972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04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24225" y="3229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课堂练习</a:t>
            </a:r>
          </a:p>
        </p:txBody>
      </p:sp>
    </p:spTree>
    <p:extLst>
      <p:ext uri="{BB962C8B-B14F-4D97-AF65-F5344CB8AC3E}">
        <p14:creationId xmlns:p14="http://schemas.microsoft.com/office/powerpoint/2010/main" val="3284479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77" y="1250728"/>
            <a:ext cx="11900423" cy="5492972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04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24225" y="3229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课堂练习</a:t>
            </a:r>
          </a:p>
        </p:txBody>
      </p:sp>
    </p:spTree>
    <p:extLst>
      <p:ext uri="{BB962C8B-B14F-4D97-AF65-F5344CB8AC3E}">
        <p14:creationId xmlns:p14="http://schemas.microsoft.com/office/powerpoint/2010/main" val="1839668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672" y="1421212"/>
            <a:ext cx="10443353" cy="3420152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04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24225" y="3229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课堂练习</a:t>
            </a:r>
          </a:p>
        </p:txBody>
      </p:sp>
    </p:spTree>
    <p:extLst>
      <p:ext uri="{BB962C8B-B14F-4D97-AF65-F5344CB8AC3E}">
        <p14:creationId xmlns:p14="http://schemas.microsoft.com/office/powerpoint/2010/main" val="680319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等腰三角形 54"/>
          <p:cNvSpPr/>
          <p:nvPr/>
        </p:nvSpPr>
        <p:spPr>
          <a:xfrm rot="10800000">
            <a:off x="5445661" y="-3329"/>
            <a:ext cx="1300678" cy="571808"/>
          </a:xfrm>
          <a:prstGeom prst="triangle">
            <a:avLst/>
          </a:prstGeom>
          <a:solidFill>
            <a:srgbClr val="FCC5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2062480" y="2328545"/>
            <a:ext cx="7081520" cy="119888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【不定项选择题】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6" name="组合 5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40" name="矩形 39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56" name="等腰三角形 55"/>
          <p:cNvSpPr/>
          <p:nvPr/>
        </p:nvSpPr>
        <p:spPr>
          <a:xfrm rot="10800000">
            <a:off x="5560672" y="48659"/>
            <a:ext cx="1070656" cy="470687"/>
          </a:xfrm>
          <a:prstGeom prst="triangle">
            <a:avLst/>
          </a:prstGeom>
          <a:solidFill>
            <a:srgbClr val="0E57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03997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284" y="1417106"/>
            <a:ext cx="11711431" cy="4938188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04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24225" y="322901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不定项选择题</a:t>
            </a:r>
          </a:p>
        </p:txBody>
      </p:sp>
    </p:spTree>
    <p:extLst>
      <p:ext uri="{BB962C8B-B14F-4D97-AF65-F5344CB8AC3E}">
        <p14:creationId xmlns:p14="http://schemas.microsoft.com/office/powerpoint/2010/main" val="2961949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685" y="1297252"/>
            <a:ext cx="10266554" cy="3072650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04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24225" y="322901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不定项选择题</a:t>
            </a:r>
          </a:p>
        </p:txBody>
      </p:sp>
    </p:spTree>
    <p:extLst>
      <p:ext uri="{BB962C8B-B14F-4D97-AF65-F5344CB8AC3E}">
        <p14:creationId xmlns:p14="http://schemas.microsoft.com/office/powerpoint/2010/main" val="4182496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/>
          <p:cNvSpPr txBox="1"/>
          <p:nvPr/>
        </p:nvSpPr>
        <p:spPr>
          <a:xfrm>
            <a:off x="2605876" y="1950639"/>
            <a:ext cx="6902368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914400">
              <a:defRPr/>
            </a:pPr>
            <a:r>
              <a:rPr lang="zh-CN" altLang="en-US" sz="4800" b="1" dirty="0">
                <a:solidFill>
                  <a:srgbClr val="142938"/>
                </a:solidFill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第一章  计算机基础知识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经典综艺体简" panose="02010609000101010101" pitchFamily="49" charset="-122"/>
              <a:ea typeface="经典综艺体简" panose="02010609000101010101" pitchFamily="49" charset="-122"/>
              <a:cs typeface="经典综艺体简" panose="02010609000101010101" pitchFamily="49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242626" y="3542628"/>
            <a:ext cx="5139374" cy="523220"/>
          </a:xfrm>
          <a:prstGeom prst="rect">
            <a:avLst/>
          </a:prstGeom>
          <a:solidFill>
            <a:srgbClr val="115687"/>
          </a:solidFill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algn="ctr" defTabSz="914400"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第</a:t>
            </a:r>
            <a:r>
              <a:rPr lang="en-US" altLang="zh-CN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5</a:t>
            </a: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节 数制转换</a:t>
            </a:r>
          </a:p>
        </p:txBody>
      </p:sp>
      <p:grpSp>
        <p:nvGrpSpPr>
          <p:cNvPr id="30" name="组合 29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31" name="组合 30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6" name="矩形 55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7" name="矩形 56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8" name="矩形 57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9" name="矩形 58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2" name="组合 31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33" name="矩形 3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4" name="矩形 3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5" name="矩形 3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grpSp>
        <p:nvGrpSpPr>
          <p:cNvPr id="60" name="组合 59"/>
          <p:cNvGrpSpPr/>
          <p:nvPr/>
        </p:nvGrpSpPr>
        <p:grpSpPr>
          <a:xfrm>
            <a:off x="0" y="4"/>
            <a:ext cx="12192000" cy="318973"/>
            <a:chOff x="0" y="6629400"/>
            <a:chExt cx="12192000" cy="228600"/>
          </a:xfrm>
        </p:grpSpPr>
        <p:grpSp>
          <p:nvGrpSpPr>
            <p:cNvPr id="61" name="组合 60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67" name="矩形 66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8" name="矩形 67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9" name="矩形 68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70" name="矩形 69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62" name="组合 61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63" name="矩形 6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4" name="矩形 6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5" name="矩形 6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6" name="矩形 6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71" name="矩形 70"/>
          <p:cNvSpPr/>
          <p:nvPr/>
        </p:nvSpPr>
        <p:spPr>
          <a:xfrm>
            <a:off x="1843543" y="855965"/>
            <a:ext cx="7725192" cy="64633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600" dirty="0"/>
              <a:t>《</a:t>
            </a:r>
            <a:r>
              <a:rPr lang="zh-CN" altLang="en-US" sz="3600" dirty="0"/>
              <a:t>信息学奥赛一本通</a:t>
            </a:r>
            <a:r>
              <a:rPr lang="en-US" altLang="zh-CN" sz="3600" dirty="0"/>
              <a:t>·</a:t>
            </a:r>
            <a:r>
              <a:rPr lang="zh-CN" altLang="en-US" sz="3600" dirty="0"/>
              <a:t>初赛真题解析</a:t>
            </a:r>
            <a:r>
              <a:rPr lang="en-US" altLang="zh-CN" sz="3600" dirty="0"/>
              <a:t>》</a:t>
            </a:r>
            <a:endParaRPr lang="zh-CN" altLang="en-US" sz="3600" dirty="0"/>
          </a:p>
        </p:txBody>
      </p:sp>
    </p:spTree>
    <p:extLst>
      <p:ext uri="{BB962C8B-B14F-4D97-AF65-F5344CB8AC3E}">
        <p14:creationId xmlns:p14="http://schemas.microsoft.com/office/powerpoint/2010/main" val="2347643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圆角矩形 115"/>
          <p:cNvSpPr/>
          <p:nvPr/>
        </p:nvSpPr>
        <p:spPr>
          <a:xfrm>
            <a:off x="4294891" y="2169033"/>
            <a:ext cx="4487601" cy="49677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3" name="圆角矩形 116"/>
          <p:cNvSpPr/>
          <p:nvPr/>
        </p:nvSpPr>
        <p:spPr>
          <a:xfrm>
            <a:off x="4294891" y="3268023"/>
            <a:ext cx="4487601" cy="49677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4550633" y="2205027"/>
            <a:ext cx="396900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一、计算机的数制</a:t>
            </a:r>
          </a:p>
        </p:txBody>
      </p:sp>
      <p:sp>
        <p:nvSpPr>
          <p:cNvPr id="47" name="文本框 46"/>
          <p:cNvSpPr txBox="1"/>
          <p:nvPr/>
        </p:nvSpPr>
        <p:spPr>
          <a:xfrm>
            <a:off x="4550633" y="3299917"/>
            <a:ext cx="396900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二、各种数制之间的转换</a:t>
            </a:r>
          </a:p>
        </p:txBody>
      </p:sp>
      <p:sp>
        <p:nvSpPr>
          <p:cNvPr id="50" name="文本框 49"/>
          <p:cNvSpPr txBox="1"/>
          <p:nvPr/>
        </p:nvSpPr>
        <p:spPr>
          <a:xfrm>
            <a:off x="1821112" y="2665803"/>
            <a:ext cx="13411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目录</a:t>
            </a:r>
            <a:endParaRPr kumimoji="0" lang="en-US" altLang="zh-CN" sz="44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52" name="组合 51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8" name="矩形 57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9" name="矩形 58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0" name="矩形 59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1" name="矩形 60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53" name="组合 52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54" name="矩形 53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6" name="矩形 55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7" name="矩形 56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54162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46" grpId="0"/>
      <p:bldP spid="47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05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计算机的数制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628" y="1221588"/>
            <a:ext cx="11162743" cy="3962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64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05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计算机的数制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4581416" y="4442299"/>
            <a:ext cx="22765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zh-CN" altLang="zh-CN" b="1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各进制转换的关系表</a:t>
            </a:r>
            <a:endParaRPr lang="zh-CN" altLang="zh-CN" sz="24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642" y="1601752"/>
            <a:ext cx="11034716" cy="2542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7641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05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29546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各种数制之间的转换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987" y="1409925"/>
            <a:ext cx="11370025" cy="3804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451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05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29546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各种数制之间的转换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17" name="图片 16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443299" y="2050303"/>
            <a:ext cx="2462701" cy="27398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图片 18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83896" y="4983656"/>
            <a:ext cx="4922875" cy="105776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897" y="905199"/>
            <a:ext cx="9742252" cy="2395936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204" y="3286881"/>
            <a:ext cx="6261135" cy="137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984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05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29546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各种数制之间的转换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916" y="1221588"/>
            <a:ext cx="9675191" cy="3267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361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05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29546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各种数制之间的转换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204" y="1164979"/>
            <a:ext cx="9675191" cy="2432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19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等腰三角形 54"/>
          <p:cNvSpPr/>
          <p:nvPr/>
        </p:nvSpPr>
        <p:spPr>
          <a:xfrm rot="10800000">
            <a:off x="5445661" y="-3329"/>
            <a:ext cx="1300678" cy="571808"/>
          </a:xfrm>
          <a:prstGeom prst="triangle">
            <a:avLst/>
          </a:prstGeom>
          <a:solidFill>
            <a:srgbClr val="FCC5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182620" y="2328545"/>
            <a:ext cx="6117590" cy="119888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【课堂练习】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6" name="组合 5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40" name="矩形 39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56" name="等腰三角形 55"/>
          <p:cNvSpPr/>
          <p:nvPr/>
        </p:nvSpPr>
        <p:spPr>
          <a:xfrm rot="10800000">
            <a:off x="5560672" y="48659"/>
            <a:ext cx="1070656" cy="470687"/>
          </a:xfrm>
          <a:prstGeom prst="triangle">
            <a:avLst/>
          </a:prstGeom>
          <a:solidFill>
            <a:srgbClr val="0E57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06723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008" y="1250728"/>
            <a:ext cx="11619983" cy="5492972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05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24225" y="3229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课堂练习</a:t>
            </a:r>
          </a:p>
        </p:txBody>
      </p:sp>
    </p:spTree>
    <p:extLst>
      <p:ext uri="{BB962C8B-B14F-4D97-AF65-F5344CB8AC3E}">
        <p14:creationId xmlns:p14="http://schemas.microsoft.com/office/powerpoint/2010/main" val="3650012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804" y="1189592"/>
            <a:ext cx="11949196" cy="5492972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05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24225" y="3229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课堂练习</a:t>
            </a:r>
          </a:p>
        </p:txBody>
      </p:sp>
    </p:spTree>
    <p:extLst>
      <p:ext uri="{BB962C8B-B14F-4D97-AF65-F5344CB8AC3E}">
        <p14:creationId xmlns:p14="http://schemas.microsoft.com/office/powerpoint/2010/main" val="3619754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88" y="1418786"/>
            <a:ext cx="11900423" cy="2170364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05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24225" y="3229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课堂练习</a:t>
            </a:r>
          </a:p>
        </p:txBody>
      </p:sp>
    </p:spTree>
    <p:extLst>
      <p:ext uri="{BB962C8B-B14F-4D97-AF65-F5344CB8AC3E}">
        <p14:creationId xmlns:p14="http://schemas.microsoft.com/office/powerpoint/2010/main" val="1166668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等腰三角形 54"/>
          <p:cNvSpPr/>
          <p:nvPr/>
        </p:nvSpPr>
        <p:spPr>
          <a:xfrm rot="10800000">
            <a:off x="5445661" y="-3329"/>
            <a:ext cx="1300678" cy="571808"/>
          </a:xfrm>
          <a:prstGeom prst="triangle">
            <a:avLst/>
          </a:prstGeom>
          <a:solidFill>
            <a:srgbClr val="FCC5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2062480" y="2328545"/>
            <a:ext cx="7081520" cy="119888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【不定项选择题】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6" name="组合 5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40" name="矩形 39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56" name="等腰三角形 55"/>
          <p:cNvSpPr/>
          <p:nvPr/>
        </p:nvSpPr>
        <p:spPr>
          <a:xfrm rot="10800000">
            <a:off x="5560672" y="48659"/>
            <a:ext cx="1070656" cy="470687"/>
          </a:xfrm>
          <a:prstGeom prst="triangle">
            <a:avLst/>
          </a:prstGeom>
          <a:solidFill>
            <a:srgbClr val="0E57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4884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16" y="1337891"/>
            <a:ext cx="11997968" cy="4182218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05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24225" y="322901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不定项选择题</a:t>
            </a:r>
          </a:p>
        </p:txBody>
      </p:sp>
    </p:spTree>
    <p:extLst>
      <p:ext uri="{BB962C8B-B14F-4D97-AF65-F5344CB8AC3E}">
        <p14:creationId xmlns:p14="http://schemas.microsoft.com/office/powerpoint/2010/main" val="1981393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/>
          <p:cNvSpPr txBox="1"/>
          <p:nvPr/>
        </p:nvSpPr>
        <p:spPr>
          <a:xfrm>
            <a:off x="2605876" y="1950639"/>
            <a:ext cx="6902368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914400">
              <a:defRPr/>
            </a:pPr>
            <a:r>
              <a:rPr lang="zh-CN" altLang="en-US" sz="4800" b="1" dirty="0">
                <a:solidFill>
                  <a:srgbClr val="142938"/>
                </a:solidFill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第一章  计算机基础知识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经典综艺体简" panose="02010609000101010101" pitchFamily="49" charset="-122"/>
              <a:ea typeface="经典综艺体简" panose="02010609000101010101" pitchFamily="49" charset="-122"/>
              <a:cs typeface="经典综艺体简" panose="02010609000101010101" pitchFamily="49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242626" y="3542628"/>
            <a:ext cx="5139374" cy="523220"/>
          </a:xfrm>
          <a:prstGeom prst="rect">
            <a:avLst/>
          </a:prstGeom>
          <a:solidFill>
            <a:srgbClr val="115687"/>
          </a:solidFill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algn="ctr" defTabSz="914400"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第</a:t>
            </a:r>
            <a:r>
              <a:rPr lang="en-US" altLang="zh-CN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6</a:t>
            </a: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节 信息编码表示</a:t>
            </a:r>
          </a:p>
        </p:txBody>
      </p:sp>
      <p:grpSp>
        <p:nvGrpSpPr>
          <p:cNvPr id="30" name="组合 29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31" name="组合 30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6" name="矩形 55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7" name="矩形 56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8" name="矩形 57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9" name="矩形 58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2" name="组合 31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33" name="矩形 3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4" name="矩形 3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5" name="矩形 3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grpSp>
        <p:nvGrpSpPr>
          <p:cNvPr id="60" name="组合 59"/>
          <p:cNvGrpSpPr/>
          <p:nvPr/>
        </p:nvGrpSpPr>
        <p:grpSpPr>
          <a:xfrm>
            <a:off x="0" y="4"/>
            <a:ext cx="12192000" cy="318973"/>
            <a:chOff x="0" y="6629400"/>
            <a:chExt cx="12192000" cy="228600"/>
          </a:xfrm>
        </p:grpSpPr>
        <p:grpSp>
          <p:nvGrpSpPr>
            <p:cNvPr id="61" name="组合 60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67" name="矩形 66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8" name="矩形 67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9" name="矩形 68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70" name="矩形 69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62" name="组合 61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63" name="矩形 6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4" name="矩形 6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5" name="矩形 6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6" name="矩形 6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71" name="矩形 70"/>
          <p:cNvSpPr/>
          <p:nvPr/>
        </p:nvSpPr>
        <p:spPr>
          <a:xfrm>
            <a:off x="1843543" y="855965"/>
            <a:ext cx="7725192" cy="64633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600" dirty="0"/>
              <a:t>《</a:t>
            </a:r>
            <a:r>
              <a:rPr lang="zh-CN" altLang="en-US" sz="3600" dirty="0"/>
              <a:t>信息学奥赛一本通</a:t>
            </a:r>
            <a:r>
              <a:rPr lang="en-US" altLang="zh-CN" sz="3600" dirty="0"/>
              <a:t>·</a:t>
            </a:r>
            <a:r>
              <a:rPr lang="zh-CN" altLang="en-US" sz="3600" dirty="0"/>
              <a:t>初赛真题解析</a:t>
            </a:r>
            <a:r>
              <a:rPr lang="en-US" altLang="zh-CN" sz="3600" dirty="0"/>
              <a:t>》</a:t>
            </a:r>
            <a:endParaRPr lang="zh-CN" altLang="en-US" sz="3600" dirty="0"/>
          </a:p>
        </p:txBody>
      </p:sp>
    </p:spTree>
    <p:extLst>
      <p:ext uri="{BB962C8B-B14F-4D97-AF65-F5344CB8AC3E}">
        <p14:creationId xmlns:p14="http://schemas.microsoft.com/office/powerpoint/2010/main" val="236400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圆角矩形 115"/>
          <p:cNvSpPr/>
          <p:nvPr/>
        </p:nvSpPr>
        <p:spPr>
          <a:xfrm>
            <a:off x="4294891" y="1605517"/>
            <a:ext cx="5954894" cy="49677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3" name="圆角矩形 116"/>
          <p:cNvSpPr/>
          <p:nvPr/>
        </p:nvSpPr>
        <p:spPr>
          <a:xfrm>
            <a:off x="4294891" y="2417418"/>
            <a:ext cx="5954894" cy="49677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4" name="圆角矩形 117"/>
          <p:cNvSpPr/>
          <p:nvPr/>
        </p:nvSpPr>
        <p:spPr>
          <a:xfrm>
            <a:off x="4294891" y="3227111"/>
            <a:ext cx="5954894" cy="49677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45" name="圆角矩形 118"/>
          <p:cNvSpPr/>
          <p:nvPr/>
        </p:nvSpPr>
        <p:spPr>
          <a:xfrm>
            <a:off x="4294891" y="4025024"/>
            <a:ext cx="5954894" cy="496770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4550632" y="1641511"/>
            <a:ext cx="56991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一、西文字符的编码表示</a:t>
            </a:r>
            <a:r>
              <a:rPr lang="en-US" altLang="zh-CN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——ASCII</a:t>
            </a: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码</a:t>
            </a:r>
          </a:p>
        </p:txBody>
      </p:sp>
      <p:sp>
        <p:nvSpPr>
          <p:cNvPr id="47" name="文本框 46"/>
          <p:cNvSpPr txBox="1"/>
          <p:nvPr/>
        </p:nvSpPr>
        <p:spPr>
          <a:xfrm>
            <a:off x="4550633" y="2449312"/>
            <a:ext cx="56991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二、中文字符的编码表示</a:t>
            </a:r>
            <a:r>
              <a:rPr lang="en-US" altLang="zh-CN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—GB</a:t>
            </a: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码</a:t>
            </a:r>
          </a:p>
        </p:txBody>
      </p:sp>
      <p:sp>
        <p:nvSpPr>
          <p:cNvPr id="48" name="文本框 47"/>
          <p:cNvSpPr txBox="1"/>
          <p:nvPr/>
        </p:nvSpPr>
        <p:spPr>
          <a:xfrm>
            <a:off x="4550633" y="3214905"/>
            <a:ext cx="51675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三、中文字符的编码表示</a:t>
            </a:r>
            <a:r>
              <a:rPr lang="en-US" altLang="zh-CN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—</a:t>
            </a: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字形码</a:t>
            </a:r>
          </a:p>
        </p:txBody>
      </p:sp>
      <p:sp>
        <p:nvSpPr>
          <p:cNvPr id="49" name="文本框 48"/>
          <p:cNvSpPr txBox="1"/>
          <p:nvPr/>
        </p:nvSpPr>
        <p:spPr>
          <a:xfrm>
            <a:off x="4550633" y="4031414"/>
            <a:ext cx="396900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四、</a:t>
            </a:r>
            <a:r>
              <a:rPr lang="en-US" altLang="zh-CN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Unicode</a:t>
            </a: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码</a:t>
            </a:r>
          </a:p>
        </p:txBody>
      </p:sp>
      <p:sp>
        <p:nvSpPr>
          <p:cNvPr id="50" name="文本框 49"/>
          <p:cNvSpPr txBox="1"/>
          <p:nvPr/>
        </p:nvSpPr>
        <p:spPr>
          <a:xfrm>
            <a:off x="1821112" y="2665803"/>
            <a:ext cx="13411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目录</a:t>
            </a:r>
            <a:endParaRPr kumimoji="0" lang="en-US" altLang="zh-CN" sz="44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52" name="组合 51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8" name="矩形 57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9" name="矩形 58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0" name="矩形 59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1" name="矩形 60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53" name="组合 52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54" name="矩形 53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6" name="矩形 55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7" name="矩形 56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60137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1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45" grpId="0" animBg="1"/>
      <p:bldP spid="46" grpId="0"/>
      <p:bldP spid="47" grpId="0"/>
      <p:bldP spid="48" grpId="0"/>
      <p:bldP spid="49" grpId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06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475482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西文字符的编码表示</a:t>
            </a:r>
            <a:r>
              <a:rPr lang="en-US" altLang="zh-CN" sz="2400" b="1" dirty="0">
                <a:solidFill>
                  <a:srgbClr val="142938"/>
                </a:solidFill>
                <a:latin typeface="微软雅黑" panose="020B0503020204020204" charset="-122"/>
              </a:rPr>
              <a:t>——ASCII</a:t>
            </a: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码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17" name="图片 16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13940" y="1155939"/>
            <a:ext cx="7955361" cy="10436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387" y="2414914"/>
            <a:ext cx="11193226" cy="3853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609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06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40398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中文字符的编码表示</a:t>
            </a:r>
            <a:r>
              <a:rPr lang="en-US" altLang="zh-CN" sz="2400" b="1" dirty="0">
                <a:solidFill>
                  <a:srgbClr val="142938"/>
                </a:solidFill>
                <a:latin typeface="微软雅黑" panose="020B0503020204020204" charset="-122"/>
              </a:rPr>
              <a:t>—GB</a:t>
            </a: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码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896" y="1069643"/>
            <a:ext cx="10876207" cy="4718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499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06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40398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中文字符的编码表示</a:t>
            </a:r>
            <a:r>
              <a:rPr lang="en-US" altLang="zh-CN" sz="2400" b="1" dirty="0">
                <a:solidFill>
                  <a:srgbClr val="142938"/>
                </a:solidFill>
                <a:latin typeface="微软雅黑" panose="020B0503020204020204" charset="-122"/>
              </a:rPr>
              <a:t>—GB</a:t>
            </a: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码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17" name="图片 16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0" y="3501384"/>
            <a:ext cx="7354186" cy="10174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图片 18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0" y="970375"/>
            <a:ext cx="7620000" cy="8579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828306"/>
            <a:ext cx="10784759" cy="3804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0245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06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420980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中文字符的编码表示</a:t>
            </a:r>
            <a:r>
              <a:rPr lang="en-US" altLang="zh-CN" sz="2400" b="1" dirty="0">
                <a:solidFill>
                  <a:srgbClr val="142938"/>
                </a:solidFill>
                <a:latin typeface="微软雅黑" panose="020B0503020204020204" charset="-122"/>
              </a:rPr>
              <a:t>—</a:t>
            </a: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字形码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17" name="图片 16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36387" y="1917220"/>
            <a:ext cx="2717845" cy="217631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204" y="860108"/>
            <a:ext cx="10614056" cy="5633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102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06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17668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en-US" altLang="zh-CN" sz="2400" b="1" dirty="0">
                <a:solidFill>
                  <a:srgbClr val="142938"/>
                </a:solidFill>
                <a:latin typeface="微软雅黑" panose="020B0503020204020204" charset="-122"/>
              </a:rPr>
              <a:t>Unicode</a:t>
            </a: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码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429" y="1181092"/>
            <a:ext cx="10723793" cy="197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742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等腰三角形 54"/>
          <p:cNvSpPr/>
          <p:nvPr/>
        </p:nvSpPr>
        <p:spPr>
          <a:xfrm rot="10800000">
            <a:off x="5445661" y="-3329"/>
            <a:ext cx="1300678" cy="571808"/>
          </a:xfrm>
          <a:prstGeom prst="triangle">
            <a:avLst/>
          </a:prstGeom>
          <a:solidFill>
            <a:srgbClr val="FCC5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182620" y="2328545"/>
            <a:ext cx="6117590" cy="119888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【课堂练习】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6" name="组合 5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40" name="矩形 39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56" name="等腰三角形 55"/>
          <p:cNvSpPr/>
          <p:nvPr/>
        </p:nvSpPr>
        <p:spPr>
          <a:xfrm rot="10800000">
            <a:off x="5560672" y="48659"/>
            <a:ext cx="1070656" cy="470687"/>
          </a:xfrm>
          <a:prstGeom prst="triangle">
            <a:avLst/>
          </a:prstGeom>
          <a:solidFill>
            <a:srgbClr val="0E57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5842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008" y="1386290"/>
            <a:ext cx="11619983" cy="5078408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06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24225" y="3229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课堂练习</a:t>
            </a:r>
          </a:p>
        </p:txBody>
      </p:sp>
    </p:spTree>
    <p:extLst>
      <p:ext uri="{BB962C8B-B14F-4D97-AF65-F5344CB8AC3E}">
        <p14:creationId xmlns:p14="http://schemas.microsoft.com/office/powerpoint/2010/main" val="1810116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622" y="1485114"/>
            <a:ext cx="11668755" cy="4249280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06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24225" y="3229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课堂练习</a:t>
            </a:r>
          </a:p>
        </p:txBody>
      </p:sp>
    </p:spTree>
    <p:extLst>
      <p:ext uri="{BB962C8B-B14F-4D97-AF65-F5344CB8AC3E}">
        <p14:creationId xmlns:p14="http://schemas.microsoft.com/office/powerpoint/2010/main" val="1616638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622" y="1221588"/>
            <a:ext cx="11668755" cy="5492972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06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24225" y="3229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课堂练习</a:t>
            </a:r>
          </a:p>
        </p:txBody>
      </p:sp>
    </p:spTree>
    <p:extLst>
      <p:ext uri="{BB962C8B-B14F-4D97-AF65-F5344CB8AC3E}">
        <p14:creationId xmlns:p14="http://schemas.microsoft.com/office/powerpoint/2010/main" val="310812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008" y="1384051"/>
            <a:ext cx="11619983" cy="3834716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06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24225" y="3229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课堂练习</a:t>
            </a:r>
          </a:p>
        </p:txBody>
      </p:sp>
    </p:spTree>
    <p:extLst>
      <p:ext uri="{BB962C8B-B14F-4D97-AF65-F5344CB8AC3E}">
        <p14:creationId xmlns:p14="http://schemas.microsoft.com/office/powerpoint/2010/main" val="3042739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/>
          <p:cNvSpPr txBox="1"/>
          <p:nvPr/>
        </p:nvSpPr>
        <p:spPr>
          <a:xfrm>
            <a:off x="2605876" y="1950639"/>
            <a:ext cx="6902368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914400">
              <a:defRPr/>
            </a:pPr>
            <a:r>
              <a:rPr lang="zh-CN" altLang="en-US" sz="4800" b="1" dirty="0">
                <a:solidFill>
                  <a:srgbClr val="142938"/>
                </a:solidFill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第一章  计算机基础知识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经典综艺体简" panose="02010609000101010101" pitchFamily="49" charset="-122"/>
              <a:ea typeface="经典综艺体简" panose="02010609000101010101" pitchFamily="49" charset="-122"/>
              <a:cs typeface="经典综艺体简" panose="02010609000101010101" pitchFamily="49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242626" y="3542628"/>
            <a:ext cx="5139374" cy="523220"/>
          </a:xfrm>
          <a:prstGeom prst="rect">
            <a:avLst/>
          </a:prstGeom>
          <a:solidFill>
            <a:srgbClr val="115687"/>
          </a:solidFill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algn="ctr" defTabSz="914400"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第</a:t>
            </a:r>
            <a:r>
              <a:rPr lang="en-US" altLang="zh-CN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7</a:t>
            </a: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节 原码补码反码</a:t>
            </a:r>
          </a:p>
        </p:txBody>
      </p:sp>
      <p:grpSp>
        <p:nvGrpSpPr>
          <p:cNvPr id="30" name="组合 29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31" name="组合 30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6" name="矩形 55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7" name="矩形 56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8" name="矩形 57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9" name="矩形 58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2" name="组合 31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33" name="矩形 3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4" name="矩形 3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5" name="矩形 3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grpSp>
        <p:nvGrpSpPr>
          <p:cNvPr id="60" name="组合 59"/>
          <p:cNvGrpSpPr/>
          <p:nvPr/>
        </p:nvGrpSpPr>
        <p:grpSpPr>
          <a:xfrm>
            <a:off x="0" y="4"/>
            <a:ext cx="12192000" cy="318973"/>
            <a:chOff x="0" y="6629400"/>
            <a:chExt cx="12192000" cy="228600"/>
          </a:xfrm>
        </p:grpSpPr>
        <p:grpSp>
          <p:nvGrpSpPr>
            <p:cNvPr id="61" name="组合 60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67" name="矩形 66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8" name="矩形 67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9" name="矩形 68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70" name="矩形 69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62" name="组合 61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63" name="矩形 6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4" name="矩形 6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5" name="矩形 6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6" name="矩形 6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71" name="矩形 70"/>
          <p:cNvSpPr/>
          <p:nvPr/>
        </p:nvSpPr>
        <p:spPr>
          <a:xfrm>
            <a:off x="1843543" y="855965"/>
            <a:ext cx="7725192" cy="64633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600" dirty="0"/>
              <a:t>《</a:t>
            </a:r>
            <a:r>
              <a:rPr lang="zh-CN" altLang="en-US" sz="3600" dirty="0"/>
              <a:t>信息学奥赛一本通</a:t>
            </a:r>
            <a:r>
              <a:rPr lang="en-US" altLang="zh-CN" sz="3600" dirty="0"/>
              <a:t>·</a:t>
            </a:r>
            <a:r>
              <a:rPr lang="zh-CN" altLang="en-US" sz="3600" dirty="0"/>
              <a:t>初赛真题解析</a:t>
            </a:r>
            <a:r>
              <a:rPr lang="en-US" altLang="zh-CN" sz="3600" dirty="0"/>
              <a:t>》</a:t>
            </a:r>
            <a:endParaRPr lang="zh-CN" altLang="en-US" sz="3600" dirty="0"/>
          </a:p>
        </p:txBody>
      </p:sp>
    </p:spTree>
    <p:extLst>
      <p:ext uri="{BB962C8B-B14F-4D97-AF65-F5344CB8AC3E}">
        <p14:creationId xmlns:p14="http://schemas.microsoft.com/office/powerpoint/2010/main" val="502418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圆角矩形 115"/>
          <p:cNvSpPr/>
          <p:nvPr/>
        </p:nvSpPr>
        <p:spPr>
          <a:xfrm>
            <a:off x="4294891" y="2169033"/>
            <a:ext cx="4849109" cy="49677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3" name="圆角矩形 116"/>
          <p:cNvSpPr/>
          <p:nvPr/>
        </p:nvSpPr>
        <p:spPr>
          <a:xfrm>
            <a:off x="4294891" y="3268023"/>
            <a:ext cx="4849109" cy="49677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4550633" y="2205027"/>
            <a:ext cx="396900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一、机器数和真值</a:t>
            </a:r>
          </a:p>
        </p:txBody>
      </p:sp>
      <p:sp>
        <p:nvSpPr>
          <p:cNvPr id="47" name="文本框 46"/>
          <p:cNvSpPr txBox="1"/>
          <p:nvPr/>
        </p:nvSpPr>
        <p:spPr>
          <a:xfrm>
            <a:off x="4550633" y="3299917"/>
            <a:ext cx="45933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二、数的原码、补码和反码表示</a:t>
            </a:r>
          </a:p>
        </p:txBody>
      </p:sp>
      <p:sp>
        <p:nvSpPr>
          <p:cNvPr id="50" name="文本框 49"/>
          <p:cNvSpPr txBox="1"/>
          <p:nvPr/>
        </p:nvSpPr>
        <p:spPr>
          <a:xfrm>
            <a:off x="1821112" y="2665803"/>
            <a:ext cx="13411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目录</a:t>
            </a:r>
            <a:endParaRPr kumimoji="0" lang="en-US" altLang="zh-CN" sz="44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52" name="组合 51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8" name="矩形 57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9" name="矩形 58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0" name="矩形 59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1" name="矩形 60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53" name="组合 52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54" name="矩形 53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6" name="矩形 55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7" name="矩形 56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圆角矩形 117"/>
          <p:cNvSpPr/>
          <p:nvPr/>
        </p:nvSpPr>
        <p:spPr>
          <a:xfrm>
            <a:off x="4294891" y="4343526"/>
            <a:ext cx="4849109" cy="49677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550634" y="4331320"/>
            <a:ext cx="44976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三、数的定点表示和浮点表示</a:t>
            </a:r>
          </a:p>
        </p:txBody>
      </p:sp>
    </p:spTree>
    <p:extLst>
      <p:ext uri="{BB962C8B-B14F-4D97-AF65-F5344CB8AC3E}">
        <p14:creationId xmlns:p14="http://schemas.microsoft.com/office/powerpoint/2010/main" val="623122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46" grpId="0"/>
      <p:bldP spid="47" grpId="0"/>
      <p:bldP spid="18" grpId="0" animBg="1"/>
      <p:bldP spid="19" grpId="0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07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机器数和真值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402" y="860108"/>
            <a:ext cx="11028620" cy="5791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494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07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38779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数的原码、补码和反码表示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034" y="1164979"/>
            <a:ext cx="11028620" cy="3578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470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07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38779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数的原码、补码和反码表示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632" y="1207406"/>
            <a:ext cx="10845724" cy="2499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645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07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38779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数的原码、补码和反码表示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299" y="1089438"/>
            <a:ext cx="11028620" cy="2865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529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07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35702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数的定点表示和浮点表示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962" y="1254250"/>
            <a:ext cx="11004234" cy="2889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211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07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35702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数的定点表示和浮点表示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17" name="图片 16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47539" y="4068830"/>
            <a:ext cx="1984929" cy="407478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693" y="996208"/>
            <a:ext cx="10723793" cy="5633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3018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等腰三角形 54"/>
          <p:cNvSpPr/>
          <p:nvPr/>
        </p:nvSpPr>
        <p:spPr>
          <a:xfrm rot="10800000">
            <a:off x="5445661" y="-3329"/>
            <a:ext cx="1300678" cy="571808"/>
          </a:xfrm>
          <a:prstGeom prst="triangle">
            <a:avLst/>
          </a:prstGeom>
          <a:solidFill>
            <a:srgbClr val="FCC5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182620" y="2328545"/>
            <a:ext cx="6117590" cy="119888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【课堂练习】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6" name="组合 5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40" name="矩形 39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56" name="等腰三角形 55"/>
          <p:cNvSpPr/>
          <p:nvPr/>
        </p:nvSpPr>
        <p:spPr>
          <a:xfrm rot="10800000">
            <a:off x="5560672" y="48659"/>
            <a:ext cx="1070656" cy="470687"/>
          </a:xfrm>
          <a:prstGeom prst="triangle">
            <a:avLst/>
          </a:prstGeom>
          <a:solidFill>
            <a:srgbClr val="0E57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1067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560" y="1386290"/>
            <a:ext cx="11802879" cy="5078408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07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24225" y="3229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课堂练习</a:t>
            </a:r>
          </a:p>
        </p:txBody>
      </p:sp>
    </p:spTree>
    <p:extLst>
      <p:ext uri="{BB962C8B-B14F-4D97-AF65-F5344CB8AC3E}">
        <p14:creationId xmlns:p14="http://schemas.microsoft.com/office/powerpoint/2010/main" val="1480165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562" y="1424155"/>
            <a:ext cx="11717528" cy="2584928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07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24225" y="3229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课堂练习</a:t>
            </a:r>
          </a:p>
        </p:txBody>
      </p:sp>
    </p:spTree>
    <p:extLst>
      <p:ext uri="{BB962C8B-B14F-4D97-AF65-F5344CB8AC3E}">
        <p14:creationId xmlns:p14="http://schemas.microsoft.com/office/powerpoint/2010/main" val="824278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等腰三角形 54"/>
          <p:cNvSpPr/>
          <p:nvPr/>
        </p:nvSpPr>
        <p:spPr>
          <a:xfrm rot="10800000">
            <a:off x="5445661" y="-3329"/>
            <a:ext cx="1300678" cy="571808"/>
          </a:xfrm>
          <a:prstGeom prst="triangle">
            <a:avLst/>
          </a:prstGeom>
          <a:solidFill>
            <a:srgbClr val="FCC5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2062480" y="2328545"/>
            <a:ext cx="7081520" cy="119888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【不定项选择题】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6" name="组合 5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40" name="矩形 39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56" name="等腰三角形 55"/>
          <p:cNvSpPr/>
          <p:nvPr/>
        </p:nvSpPr>
        <p:spPr>
          <a:xfrm rot="10800000">
            <a:off x="5560672" y="48659"/>
            <a:ext cx="1070656" cy="470687"/>
          </a:xfrm>
          <a:prstGeom prst="triangle">
            <a:avLst/>
          </a:prstGeom>
          <a:solidFill>
            <a:srgbClr val="0E57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1084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404" y="1470169"/>
            <a:ext cx="9675191" cy="2322777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07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24225" y="322901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不定项选择题</a:t>
            </a:r>
          </a:p>
        </p:txBody>
      </p:sp>
    </p:spTree>
    <p:extLst>
      <p:ext uri="{BB962C8B-B14F-4D97-AF65-F5344CB8AC3E}">
        <p14:creationId xmlns:p14="http://schemas.microsoft.com/office/powerpoint/2010/main" val="583172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/>
          <p:cNvSpPr txBox="1"/>
          <p:nvPr/>
        </p:nvSpPr>
        <p:spPr>
          <a:xfrm>
            <a:off x="2605876" y="1950639"/>
            <a:ext cx="6902368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914400">
              <a:defRPr/>
            </a:pPr>
            <a:r>
              <a:rPr lang="zh-CN" altLang="en-US" sz="4800" b="1" dirty="0">
                <a:solidFill>
                  <a:srgbClr val="142938"/>
                </a:solidFill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第一章  计算机基础知识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经典综艺体简" panose="02010609000101010101" pitchFamily="49" charset="-122"/>
              <a:ea typeface="经典综艺体简" panose="02010609000101010101" pitchFamily="49" charset="-122"/>
              <a:cs typeface="经典综艺体简" panose="02010609000101010101" pitchFamily="49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242626" y="3542628"/>
            <a:ext cx="5139374" cy="523220"/>
          </a:xfrm>
          <a:prstGeom prst="rect">
            <a:avLst/>
          </a:prstGeom>
          <a:solidFill>
            <a:srgbClr val="115687"/>
          </a:solidFill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algn="ctr" defTabSz="914400"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第</a:t>
            </a:r>
            <a:r>
              <a:rPr lang="en-US" altLang="zh-CN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8</a:t>
            </a: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节 计算机网络</a:t>
            </a:r>
          </a:p>
        </p:txBody>
      </p:sp>
      <p:grpSp>
        <p:nvGrpSpPr>
          <p:cNvPr id="30" name="组合 29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31" name="组合 30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6" name="矩形 55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7" name="矩形 56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8" name="矩形 57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9" name="矩形 58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2" name="组合 31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33" name="矩形 3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4" name="矩形 3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5" name="矩形 3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grpSp>
        <p:nvGrpSpPr>
          <p:cNvPr id="60" name="组合 59"/>
          <p:cNvGrpSpPr/>
          <p:nvPr/>
        </p:nvGrpSpPr>
        <p:grpSpPr>
          <a:xfrm>
            <a:off x="0" y="4"/>
            <a:ext cx="12192000" cy="318973"/>
            <a:chOff x="0" y="6629400"/>
            <a:chExt cx="12192000" cy="228600"/>
          </a:xfrm>
        </p:grpSpPr>
        <p:grpSp>
          <p:nvGrpSpPr>
            <p:cNvPr id="61" name="组合 60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67" name="矩形 66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8" name="矩形 67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9" name="矩形 68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70" name="矩形 69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62" name="组合 61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63" name="矩形 6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4" name="矩形 6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5" name="矩形 6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6" name="矩形 6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71" name="矩形 70"/>
          <p:cNvSpPr/>
          <p:nvPr/>
        </p:nvSpPr>
        <p:spPr>
          <a:xfrm>
            <a:off x="1843543" y="855965"/>
            <a:ext cx="7725192" cy="64633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600" dirty="0"/>
              <a:t>《</a:t>
            </a:r>
            <a:r>
              <a:rPr lang="zh-CN" altLang="en-US" sz="3600" dirty="0"/>
              <a:t>信息学奥赛一本通</a:t>
            </a:r>
            <a:r>
              <a:rPr lang="en-US" altLang="zh-CN" sz="3600" dirty="0"/>
              <a:t>·</a:t>
            </a:r>
            <a:r>
              <a:rPr lang="zh-CN" altLang="en-US" sz="3600" dirty="0"/>
              <a:t>初赛真题解析</a:t>
            </a:r>
            <a:r>
              <a:rPr lang="en-US" altLang="zh-CN" sz="3600" dirty="0"/>
              <a:t>》</a:t>
            </a:r>
            <a:endParaRPr lang="zh-CN" altLang="en-US" sz="3600" dirty="0"/>
          </a:p>
        </p:txBody>
      </p:sp>
    </p:spTree>
    <p:extLst>
      <p:ext uri="{BB962C8B-B14F-4D97-AF65-F5344CB8AC3E}">
        <p14:creationId xmlns:p14="http://schemas.microsoft.com/office/powerpoint/2010/main" val="2041997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圆角矩形 115"/>
          <p:cNvSpPr/>
          <p:nvPr/>
        </p:nvSpPr>
        <p:spPr>
          <a:xfrm>
            <a:off x="4294891" y="797442"/>
            <a:ext cx="4487601" cy="49677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3" name="圆角矩形 116"/>
          <p:cNvSpPr/>
          <p:nvPr/>
        </p:nvSpPr>
        <p:spPr>
          <a:xfrm>
            <a:off x="4294891" y="1577444"/>
            <a:ext cx="4487601" cy="49677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4" name="圆角矩形 117"/>
          <p:cNvSpPr/>
          <p:nvPr/>
        </p:nvSpPr>
        <p:spPr>
          <a:xfrm>
            <a:off x="4294891" y="2344609"/>
            <a:ext cx="4487601" cy="49677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45" name="圆角矩形 118"/>
          <p:cNvSpPr/>
          <p:nvPr/>
        </p:nvSpPr>
        <p:spPr>
          <a:xfrm>
            <a:off x="4294891" y="3089359"/>
            <a:ext cx="4487601" cy="496770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4550633" y="833436"/>
            <a:ext cx="396900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一、网络的定义</a:t>
            </a:r>
          </a:p>
        </p:txBody>
      </p:sp>
      <p:sp>
        <p:nvSpPr>
          <p:cNvPr id="47" name="文本框 46"/>
          <p:cNvSpPr txBox="1"/>
          <p:nvPr/>
        </p:nvSpPr>
        <p:spPr>
          <a:xfrm>
            <a:off x="4550633" y="1609338"/>
            <a:ext cx="396900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二、网络的发展</a:t>
            </a:r>
          </a:p>
        </p:txBody>
      </p:sp>
      <p:sp>
        <p:nvSpPr>
          <p:cNvPr id="48" name="文本框 47"/>
          <p:cNvSpPr txBox="1"/>
          <p:nvPr/>
        </p:nvSpPr>
        <p:spPr>
          <a:xfrm>
            <a:off x="4550633" y="2332403"/>
            <a:ext cx="396900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三、网络的主要功能</a:t>
            </a:r>
          </a:p>
        </p:txBody>
      </p:sp>
      <p:sp>
        <p:nvSpPr>
          <p:cNvPr id="49" name="文本框 48"/>
          <p:cNvSpPr txBox="1"/>
          <p:nvPr/>
        </p:nvSpPr>
        <p:spPr>
          <a:xfrm>
            <a:off x="4550633" y="3095749"/>
            <a:ext cx="396900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四、网络的分类</a:t>
            </a:r>
          </a:p>
        </p:txBody>
      </p:sp>
      <p:sp>
        <p:nvSpPr>
          <p:cNvPr id="50" name="文本框 49"/>
          <p:cNvSpPr txBox="1"/>
          <p:nvPr/>
        </p:nvSpPr>
        <p:spPr>
          <a:xfrm>
            <a:off x="1821112" y="2665803"/>
            <a:ext cx="13411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目录</a:t>
            </a:r>
            <a:endParaRPr kumimoji="0" lang="en-US" altLang="zh-CN" sz="44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52" name="组合 51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8" name="矩形 57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9" name="矩形 58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0" name="矩形 59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1" name="矩形 60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53" name="组合 52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54" name="矩形 53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6" name="矩形 55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7" name="矩形 56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2" name="圆角矩形 118"/>
          <p:cNvSpPr/>
          <p:nvPr/>
        </p:nvSpPr>
        <p:spPr>
          <a:xfrm>
            <a:off x="4294891" y="3841357"/>
            <a:ext cx="4487601" cy="496770"/>
          </a:xfrm>
          <a:prstGeom prst="roundRect">
            <a:avLst>
              <a:gd name="adj" fmla="val 50000"/>
            </a:avLst>
          </a:prstGeom>
          <a:solidFill>
            <a:schemeClr val="accent1">
              <a:lumMod val="60000"/>
              <a:lumOff val="40000"/>
            </a:schemeClr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550633" y="3847747"/>
            <a:ext cx="396900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五、网络的体系结构</a:t>
            </a:r>
          </a:p>
        </p:txBody>
      </p:sp>
      <p:sp>
        <p:nvSpPr>
          <p:cNvPr id="4" name="圆角矩形 118"/>
          <p:cNvSpPr/>
          <p:nvPr/>
        </p:nvSpPr>
        <p:spPr>
          <a:xfrm>
            <a:off x="4294891" y="4582374"/>
            <a:ext cx="4487601" cy="496770"/>
          </a:xfrm>
          <a:prstGeom prst="roundRect">
            <a:avLst>
              <a:gd name="adj" fmla="val 50000"/>
            </a:avLst>
          </a:prstGeom>
          <a:solidFill>
            <a:schemeClr val="accent2">
              <a:lumMod val="75000"/>
            </a:schemeClr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550633" y="4588764"/>
            <a:ext cx="396900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六、</a:t>
            </a:r>
            <a:r>
              <a:rPr lang="en-US" altLang="zh-CN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IP</a:t>
            </a: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地址</a:t>
            </a:r>
          </a:p>
        </p:txBody>
      </p:sp>
      <p:sp>
        <p:nvSpPr>
          <p:cNvPr id="26" name="圆角矩形 117"/>
          <p:cNvSpPr/>
          <p:nvPr/>
        </p:nvSpPr>
        <p:spPr>
          <a:xfrm>
            <a:off x="4316258" y="5331493"/>
            <a:ext cx="4487601" cy="49677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7" name="圆角矩形 118"/>
          <p:cNvSpPr/>
          <p:nvPr/>
        </p:nvSpPr>
        <p:spPr>
          <a:xfrm>
            <a:off x="4316258" y="6054975"/>
            <a:ext cx="4487601" cy="496770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4572000" y="5319287"/>
            <a:ext cx="396900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七、网络的主要功能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4572000" y="6061365"/>
            <a:ext cx="396900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八、网络的分类</a:t>
            </a:r>
          </a:p>
        </p:txBody>
      </p:sp>
    </p:spTree>
    <p:extLst>
      <p:ext uri="{BB962C8B-B14F-4D97-AF65-F5344CB8AC3E}">
        <p14:creationId xmlns:p14="http://schemas.microsoft.com/office/powerpoint/2010/main" val="1918815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45" grpId="0" animBg="1"/>
      <p:bldP spid="46" grpId="0"/>
      <p:bldP spid="47" grpId="0"/>
      <p:bldP spid="48" grpId="0"/>
      <p:bldP spid="49" grpId="0"/>
      <p:bldP spid="2" grpId="0" animBg="1"/>
      <p:bldP spid="3" grpId="0"/>
      <p:bldP spid="4" grpId="0" animBg="1"/>
      <p:bldP spid="5" grpId="0"/>
      <p:bldP spid="26" grpId="0" animBg="1"/>
      <p:bldP spid="27" grpId="0" animBg="1"/>
      <p:bldP spid="28" grpId="0"/>
      <p:bldP spid="29" grpId="0"/>
    </p:bld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08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17235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网络的定义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221588"/>
            <a:ext cx="11028620" cy="3103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694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08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17235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网络的发展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5" name="左大括号 4"/>
          <p:cNvSpPr/>
          <p:nvPr/>
        </p:nvSpPr>
        <p:spPr>
          <a:xfrm>
            <a:off x="3937591" y="2523313"/>
            <a:ext cx="166576" cy="835724"/>
          </a:xfrm>
          <a:prstGeom prst="lef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n w="0">
                <a:solidFill>
                  <a:sysClr val="windowText" lastClr="000000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446" y="1221588"/>
            <a:ext cx="9675191" cy="1975275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1904" y="2523313"/>
            <a:ext cx="3554276" cy="957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53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08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23391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网络的主要功能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204" y="1221588"/>
            <a:ext cx="6175783" cy="2548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113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08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17235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网络的分类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1978211" y="4997102"/>
            <a:ext cx="5964310" cy="1052824"/>
            <a:chOff x="6707" y="4921"/>
            <a:chExt cx="5858" cy="1250"/>
          </a:xfrm>
        </p:grpSpPr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07" y="4997"/>
              <a:ext cx="986" cy="1148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006" y="5049"/>
              <a:ext cx="1104" cy="1122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264" y="4921"/>
              <a:ext cx="1037" cy="1224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1571" y="4967"/>
              <a:ext cx="994" cy="1198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0438" y="4921"/>
              <a:ext cx="1053" cy="1250"/>
            </a:xfrm>
            <a:prstGeom prst="rect">
              <a:avLst/>
            </a:prstGeom>
            <a:noFill/>
            <a:ln w="9525">
              <a:noFill/>
            </a:ln>
          </p:spPr>
        </p:pic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82" y="1089438"/>
            <a:ext cx="11028620" cy="3804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163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08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279557"/>
            <a:ext cx="23391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网络的体系结构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grpSp>
        <p:nvGrpSpPr>
          <p:cNvPr id="17" name="Group 213"/>
          <p:cNvGrpSpPr/>
          <p:nvPr/>
        </p:nvGrpSpPr>
        <p:grpSpPr>
          <a:xfrm>
            <a:off x="797212" y="2269842"/>
            <a:ext cx="5440356" cy="3879192"/>
            <a:chOff x="3526" y="382827"/>
            <a:chExt cx="4802" cy="3286"/>
          </a:xfrm>
        </p:grpSpPr>
        <p:grpSp>
          <p:nvGrpSpPr>
            <p:cNvPr id="19" name="Group 202"/>
            <p:cNvGrpSpPr/>
            <p:nvPr/>
          </p:nvGrpSpPr>
          <p:grpSpPr>
            <a:xfrm>
              <a:off x="3849" y="382827"/>
              <a:ext cx="4260" cy="3286"/>
              <a:chOff x="3849" y="382827"/>
              <a:chExt cx="4260" cy="3286"/>
            </a:xfrm>
          </p:grpSpPr>
          <p:grpSp>
            <p:nvGrpSpPr>
              <p:cNvPr id="33" name="Group 191"/>
              <p:cNvGrpSpPr/>
              <p:nvPr/>
            </p:nvGrpSpPr>
            <p:grpSpPr>
              <a:xfrm>
                <a:off x="3903" y="383260"/>
                <a:ext cx="4001" cy="2853"/>
                <a:chOff x="3753" y="383162"/>
                <a:chExt cx="4001" cy="2853"/>
              </a:xfrm>
            </p:grpSpPr>
            <p:grpSp>
              <p:nvGrpSpPr>
                <p:cNvPr id="36" name="Group 170"/>
                <p:cNvGrpSpPr/>
                <p:nvPr/>
              </p:nvGrpSpPr>
              <p:grpSpPr>
                <a:xfrm>
                  <a:off x="3753" y="383162"/>
                  <a:ext cx="1287" cy="2842"/>
                  <a:chOff x="3753" y="383162"/>
                  <a:chExt cx="1287" cy="2842"/>
                </a:xfrm>
              </p:grpSpPr>
              <p:grpSp>
                <p:nvGrpSpPr>
                  <p:cNvPr id="49" name="Group 168"/>
                  <p:cNvGrpSpPr/>
                  <p:nvPr/>
                </p:nvGrpSpPr>
                <p:grpSpPr>
                  <a:xfrm>
                    <a:off x="3753" y="383162"/>
                    <a:ext cx="1287" cy="2434"/>
                    <a:chOff x="3753" y="383162"/>
                    <a:chExt cx="1287" cy="2434"/>
                  </a:xfrm>
                </p:grpSpPr>
                <p:grpSp>
                  <p:nvGrpSpPr>
                    <p:cNvPr id="52" name="Group 167"/>
                    <p:cNvGrpSpPr/>
                    <p:nvPr/>
                  </p:nvGrpSpPr>
                  <p:grpSpPr>
                    <a:xfrm>
                      <a:off x="3753" y="383162"/>
                      <a:ext cx="1287" cy="799"/>
                      <a:chOff x="3753" y="383162"/>
                      <a:chExt cx="1287" cy="799"/>
                    </a:xfrm>
                  </p:grpSpPr>
                  <p:sp>
                    <p:nvSpPr>
                      <p:cNvPr id="57" name="AutoShape 16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753" y="383162"/>
                        <a:ext cx="1283" cy="394"/>
                      </a:xfrm>
                      <a:prstGeom prst="flowChartProcess">
                        <a:avLst/>
                      </a:prstGeom>
                      <a:solidFill>
                        <a:srgbClr val="FFFFFF"/>
                      </a:solidFill>
                      <a:ln w="9525">
                        <a:solidFill>
                          <a:srgbClr val="000000"/>
                        </a:solidFill>
                        <a:miter lim="800000"/>
                      </a:ln>
                    </p:spPr>
                    <p:txBody>
                      <a:bodyPr rot="0" vert="horz" wrap="square" lIns="91440" tIns="45720" rIns="91440" bIns="45720" anchor="t" anchorCtr="0" upright="1">
                        <a:noAutofit/>
                      </a:bodyPr>
                      <a:lstStyle/>
                      <a:p>
                        <a:pPr algn="ctr">
                          <a:spcAft>
                            <a:spcPts val="0"/>
                          </a:spcAft>
                        </a:pPr>
                        <a:r>
                          <a:rPr lang="zh-CN" sz="1400" kern="100" dirty="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a:t>应用层</a:t>
                        </a:r>
                        <a:endParaRPr lang="zh-CN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58" name="AutoShape 16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757" y="383567"/>
                        <a:ext cx="1283" cy="394"/>
                      </a:xfrm>
                      <a:prstGeom prst="flowChartProcess">
                        <a:avLst/>
                      </a:prstGeom>
                      <a:solidFill>
                        <a:srgbClr val="FFFFFF"/>
                      </a:solidFill>
                      <a:ln w="9525">
                        <a:solidFill>
                          <a:srgbClr val="000000"/>
                        </a:solidFill>
                        <a:miter lim="800000"/>
                      </a:ln>
                    </p:spPr>
                    <p:txBody>
                      <a:bodyPr rot="0" vert="horz" wrap="square" lIns="91440" tIns="45720" rIns="91440" bIns="45720" anchor="t" anchorCtr="0" upright="1">
                        <a:noAutofit/>
                      </a:bodyPr>
                      <a:lstStyle/>
                      <a:p>
                        <a:pPr algn="ctr">
                          <a:spcAft>
                            <a:spcPts val="0"/>
                          </a:spcAft>
                        </a:pPr>
                        <a:r>
                          <a:rPr lang="zh-CN" sz="1400" kern="10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a:t>表示层</a:t>
                        </a:r>
                        <a:endParaRPr lang="zh-CN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endParaRPr>
                      </a:p>
                    </p:txBody>
                  </p:sp>
                </p:grpSp>
                <p:sp>
                  <p:nvSpPr>
                    <p:cNvPr id="53" name="AutoShape 16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757" y="383978"/>
                      <a:ext cx="1283" cy="394"/>
                    </a:xfrm>
                    <a:prstGeom prst="flowChartProcess">
                      <a:avLst/>
                    </a:prstGeom>
                    <a:solidFill>
                      <a:srgbClr val="FFFFFF"/>
                    </a:solidFill>
                    <a:ln w="9525">
                      <a:solidFill>
                        <a:srgbClr val="000000"/>
                      </a:solidFill>
                      <a:miter lim="800000"/>
                    </a:ln>
                  </p:spPr>
                  <p:txBody>
                    <a:bodyPr rot="0" vert="horz" wrap="square" lIns="91440" tIns="45720" rIns="91440" bIns="45720" anchor="t" anchorCtr="0" upright="1">
                      <a:noAutofit/>
                    </a:bodyPr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会话层</a:t>
                      </a:r>
                      <a:endParaRPr lang="zh-CN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54" name="AutoShape 16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757" y="384389"/>
                      <a:ext cx="1283" cy="394"/>
                    </a:xfrm>
                    <a:prstGeom prst="flowChartProcess">
                      <a:avLst/>
                    </a:prstGeom>
                    <a:solidFill>
                      <a:srgbClr val="FFFFFF"/>
                    </a:solidFill>
                    <a:ln w="9525">
                      <a:solidFill>
                        <a:srgbClr val="000000"/>
                      </a:solidFill>
                      <a:miter lim="800000"/>
                    </a:ln>
                  </p:spPr>
                  <p:txBody>
                    <a:bodyPr rot="0" vert="horz" wrap="square" lIns="91440" tIns="45720" rIns="91440" bIns="45720" anchor="t" anchorCtr="0" upright="1">
                      <a:noAutofit/>
                    </a:bodyPr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传输层</a:t>
                      </a:r>
                      <a:endParaRPr lang="zh-CN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55" name="AutoShape 16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757" y="384796"/>
                      <a:ext cx="1283" cy="394"/>
                    </a:xfrm>
                    <a:prstGeom prst="flowChartProcess">
                      <a:avLst/>
                    </a:prstGeom>
                    <a:solidFill>
                      <a:srgbClr val="FFFFFF"/>
                    </a:solidFill>
                    <a:ln w="9525">
                      <a:solidFill>
                        <a:srgbClr val="000000"/>
                      </a:solidFill>
                      <a:miter lim="800000"/>
                    </a:ln>
                  </p:spPr>
                  <p:txBody>
                    <a:bodyPr rot="0" vert="horz" wrap="square" lIns="91440" tIns="45720" rIns="91440" bIns="45720" anchor="t" anchorCtr="0" upright="1">
                      <a:noAutofit/>
                    </a:bodyPr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网络层</a:t>
                      </a:r>
                      <a:endParaRPr lang="zh-CN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56" name="AutoShape 16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758" y="385202"/>
                      <a:ext cx="1272" cy="394"/>
                    </a:xfrm>
                    <a:prstGeom prst="flowChartProcess">
                      <a:avLst/>
                    </a:prstGeom>
                    <a:solidFill>
                      <a:srgbClr val="FFFFFF"/>
                    </a:solidFill>
                    <a:ln w="9525">
                      <a:solidFill>
                        <a:srgbClr val="000000"/>
                      </a:solidFill>
                      <a:miter lim="800000"/>
                    </a:ln>
                  </p:spPr>
                  <p:txBody>
                    <a:bodyPr rot="0" vert="horz" wrap="square" lIns="91440" tIns="45720" rIns="91440" bIns="45720" anchor="t" anchorCtr="0" upright="1">
                      <a:noAutofit/>
                    </a:bodyPr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数据链路层</a:t>
                      </a:r>
                      <a:endParaRPr lang="zh-CN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p:txBody>
                </p:sp>
              </p:grpSp>
              <p:sp>
                <p:nvSpPr>
                  <p:cNvPr id="50" name="AutoShape 169"/>
                  <p:cNvSpPr>
                    <a:spLocks noChangeArrowheads="1"/>
                  </p:cNvSpPr>
                  <p:nvPr/>
                </p:nvSpPr>
                <p:spPr bwMode="auto">
                  <a:xfrm>
                    <a:off x="3771" y="385610"/>
                    <a:ext cx="1257" cy="394"/>
                  </a:xfrm>
                  <a:prstGeom prst="flowChartProcess">
                    <a:avLst/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miter lim="800000"/>
                  </a:ln>
                </p:spPr>
                <p:txBody>
                  <a:bodyPr rot="0" vert="horz" wrap="square" lIns="91440" tIns="45720" rIns="91440" bIns="45720" anchor="t" anchorCtr="0" upright="1">
                    <a:noAutofit/>
                  </a:bodyPr>
                  <a:lstStyle/>
                  <a:p>
                    <a:pPr algn="ctr">
                      <a:spcAft>
                        <a:spcPts val="0"/>
                      </a:spcAft>
                    </a:pPr>
                    <a:r>
                      <a:rPr lang="zh-CN" sz="14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物理层</a:t>
                    </a:r>
                    <a:endParaRPr lang="zh-CN" kern="100">
                      <a:effectLst/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37" name="Group 189"/>
                <p:cNvGrpSpPr/>
                <p:nvPr/>
              </p:nvGrpSpPr>
              <p:grpSpPr>
                <a:xfrm>
                  <a:off x="6458" y="383173"/>
                  <a:ext cx="1296" cy="2842"/>
                  <a:chOff x="6458" y="383173"/>
                  <a:chExt cx="1296" cy="2842"/>
                </a:xfrm>
              </p:grpSpPr>
              <p:sp>
                <p:nvSpPr>
                  <p:cNvPr id="45" name="AutoShape 174"/>
                  <p:cNvSpPr>
                    <a:spLocks noChangeArrowheads="1"/>
                  </p:cNvSpPr>
                  <p:nvPr/>
                </p:nvSpPr>
                <p:spPr bwMode="auto">
                  <a:xfrm>
                    <a:off x="6461" y="383173"/>
                    <a:ext cx="1283" cy="1186"/>
                  </a:xfrm>
                  <a:prstGeom prst="flowChartProcess">
                    <a:avLst/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miter lim="800000"/>
                  </a:ln>
                </p:spPr>
                <p:txBody>
                  <a:bodyPr rot="0" vert="horz" wrap="square" lIns="91440" tIns="45720" rIns="91440" bIns="45720" anchor="t" anchorCtr="0" upright="1">
                    <a:noAutofit/>
                  </a:bodyPr>
                  <a:lstStyle/>
                  <a:p>
                    <a:pPr indent="114300" algn="just">
                      <a:spcAft>
                        <a:spcPts val="0"/>
                      </a:spcAft>
                    </a:pPr>
                    <a:r>
                      <a:rPr lang="en-US" sz="14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 </a:t>
                    </a:r>
                    <a:endParaRPr lang="zh-CN" kern="100">
                      <a:effectLst/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  <a:p>
                    <a:pPr indent="114300" algn="just">
                      <a:spcAft>
                        <a:spcPts val="0"/>
                      </a:spcAft>
                    </a:pPr>
                    <a:r>
                      <a:rPr lang="zh-CN" sz="1400" kern="1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应用层</a:t>
                    </a:r>
                    <a:endParaRPr lang="zh-CN" kern="100">
                      <a:effectLst/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46" name="AutoShape 175"/>
                  <p:cNvSpPr>
                    <a:spLocks noChangeArrowheads="1"/>
                  </p:cNvSpPr>
                  <p:nvPr/>
                </p:nvSpPr>
                <p:spPr bwMode="auto">
                  <a:xfrm>
                    <a:off x="6458" y="384370"/>
                    <a:ext cx="1283" cy="394"/>
                  </a:xfrm>
                  <a:prstGeom prst="flowChartProcess">
                    <a:avLst/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miter lim="800000"/>
                  </a:ln>
                </p:spPr>
                <p:txBody>
                  <a:bodyPr rot="0" vert="horz" wrap="square" lIns="91440" tIns="45720" rIns="91440" bIns="45720" anchor="t" anchorCtr="0" upright="1">
                    <a:noAutofit/>
                  </a:bodyPr>
                  <a:lstStyle/>
                  <a:p>
                    <a:pPr algn="ctr">
                      <a:spcAft>
                        <a:spcPts val="0"/>
                      </a:spcAft>
                    </a:pPr>
                    <a:r>
                      <a:rPr lang="zh-CN" sz="14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传输层</a:t>
                    </a:r>
                    <a:endParaRPr lang="zh-CN" kern="100">
                      <a:effectLst/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47" name="AutoShape 176"/>
                  <p:cNvSpPr>
                    <a:spLocks noChangeArrowheads="1"/>
                  </p:cNvSpPr>
                  <p:nvPr/>
                </p:nvSpPr>
                <p:spPr bwMode="auto">
                  <a:xfrm>
                    <a:off x="6464" y="384775"/>
                    <a:ext cx="1283" cy="394"/>
                  </a:xfrm>
                  <a:prstGeom prst="flowChartProcess">
                    <a:avLst/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miter lim="800000"/>
                  </a:ln>
                </p:spPr>
                <p:txBody>
                  <a:bodyPr rot="0" vert="horz" wrap="square" lIns="91440" tIns="45720" rIns="91440" bIns="45720" anchor="t" anchorCtr="0" upright="1">
                    <a:noAutofit/>
                  </a:bodyPr>
                  <a:lstStyle/>
                  <a:p>
                    <a:pPr algn="ctr">
                      <a:spcAft>
                        <a:spcPts val="0"/>
                      </a:spcAft>
                    </a:pPr>
                    <a:r>
                      <a:rPr lang="zh-CN" sz="14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网络层</a:t>
                    </a:r>
                    <a:endParaRPr lang="zh-CN" kern="100">
                      <a:effectLst/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48" name="AutoShape 177"/>
                  <p:cNvSpPr>
                    <a:spLocks noChangeArrowheads="1"/>
                  </p:cNvSpPr>
                  <p:nvPr/>
                </p:nvSpPr>
                <p:spPr bwMode="auto">
                  <a:xfrm>
                    <a:off x="6471" y="385186"/>
                    <a:ext cx="1283" cy="829"/>
                  </a:xfrm>
                  <a:prstGeom prst="flowChartProcess">
                    <a:avLst/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miter lim="800000"/>
                  </a:ln>
                </p:spPr>
                <p:txBody>
                  <a:bodyPr rot="0" vert="horz" wrap="square" lIns="91440" tIns="45720" rIns="91440" bIns="45720" anchor="t" anchorCtr="0" upright="1">
                    <a:noAutofit/>
                  </a:bodyPr>
                  <a:lstStyle/>
                  <a:p>
                    <a:pPr algn="just">
                      <a:spcAft>
                        <a:spcPts val="0"/>
                      </a:spcAft>
                    </a:pPr>
                    <a:r>
                      <a:rPr lang="zh-CN" sz="1400" kern="1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网络接口层</a:t>
                    </a:r>
                    <a:endParaRPr lang="zh-CN" kern="100">
                      <a:effectLst/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38" name="Group 190"/>
                <p:cNvGrpSpPr/>
                <p:nvPr/>
              </p:nvGrpSpPr>
              <p:grpSpPr>
                <a:xfrm>
                  <a:off x="5278" y="383721"/>
                  <a:ext cx="1015" cy="1997"/>
                  <a:chOff x="5278" y="383721"/>
                  <a:chExt cx="1015" cy="1997"/>
                </a:xfrm>
              </p:grpSpPr>
              <p:sp>
                <p:nvSpPr>
                  <p:cNvPr id="41" name="AutoShape 182"/>
                  <p:cNvSpPr>
                    <a:spLocks noChangeArrowheads="1"/>
                  </p:cNvSpPr>
                  <p:nvPr/>
                </p:nvSpPr>
                <p:spPr bwMode="auto">
                  <a:xfrm>
                    <a:off x="5278" y="383721"/>
                    <a:ext cx="972" cy="119"/>
                  </a:xfrm>
                  <a:prstGeom prst="leftRightArrow">
                    <a:avLst>
                      <a:gd name="adj1" fmla="val 50000"/>
                      <a:gd name="adj2" fmla="val 163361"/>
                    </a:avLst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miter lim="800000"/>
                  </a:ln>
                </p:spPr>
                <p:txBody>
                  <a:bodyPr rot="0" vert="horz" wrap="square" lIns="91440" tIns="45720" rIns="91440" bIns="45720" anchor="t" anchorCtr="0" upright="1">
                    <a:noAutofit/>
                  </a:bodyPr>
                  <a:lstStyle/>
                  <a:p>
                    <a:endParaRPr lang="zh-CN" altLang="en-US" sz="3600"/>
                  </a:p>
                </p:txBody>
              </p:sp>
              <p:sp>
                <p:nvSpPr>
                  <p:cNvPr id="42" name="AutoShape 183"/>
                  <p:cNvSpPr>
                    <a:spLocks noChangeArrowheads="1"/>
                  </p:cNvSpPr>
                  <p:nvPr/>
                </p:nvSpPr>
                <p:spPr bwMode="auto">
                  <a:xfrm>
                    <a:off x="5307" y="384549"/>
                    <a:ext cx="957" cy="119"/>
                  </a:xfrm>
                  <a:prstGeom prst="leftRightArrow">
                    <a:avLst>
                      <a:gd name="adj1" fmla="val 50000"/>
                      <a:gd name="adj2" fmla="val 160840"/>
                    </a:avLst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miter lim="800000"/>
                  </a:ln>
                </p:spPr>
                <p:txBody>
                  <a:bodyPr rot="0" vert="horz" wrap="square" lIns="91440" tIns="45720" rIns="91440" bIns="45720" anchor="t" anchorCtr="0" upright="1">
                    <a:noAutofit/>
                  </a:bodyPr>
                  <a:lstStyle/>
                  <a:p>
                    <a:endParaRPr lang="zh-CN" altLang="en-US" sz="3600"/>
                  </a:p>
                </p:txBody>
              </p:sp>
              <p:sp>
                <p:nvSpPr>
                  <p:cNvPr id="43" name="AutoShape 184"/>
                  <p:cNvSpPr>
                    <a:spLocks noChangeArrowheads="1"/>
                  </p:cNvSpPr>
                  <p:nvPr/>
                </p:nvSpPr>
                <p:spPr bwMode="auto">
                  <a:xfrm>
                    <a:off x="5336" y="384953"/>
                    <a:ext cx="957" cy="119"/>
                  </a:xfrm>
                  <a:prstGeom prst="leftRightArrow">
                    <a:avLst>
                      <a:gd name="adj1" fmla="val 50000"/>
                      <a:gd name="adj2" fmla="val 160840"/>
                    </a:avLst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miter lim="800000"/>
                  </a:ln>
                </p:spPr>
                <p:txBody>
                  <a:bodyPr rot="0" vert="horz" wrap="square" lIns="91440" tIns="45720" rIns="91440" bIns="45720" anchor="t" anchorCtr="0" upright="1">
                    <a:noAutofit/>
                  </a:bodyPr>
                  <a:lstStyle/>
                  <a:p>
                    <a:endParaRPr lang="zh-CN" altLang="en-US" sz="3600"/>
                  </a:p>
                </p:txBody>
              </p:sp>
              <p:sp>
                <p:nvSpPr>
                  <p:cNvPr id="44" name="AutoShape 185"/>
                  <p:cNvSpPr>
                    <a:spLocks noChangeArrowheads="1"/>
                  </p:cNvSpPr>
                  <p:nvPr/>
                </p:nvSpPr>
                <p:spPr bwMode="auto">
                  <a:xfrm>
                    <a:off x="5378" y="385599"/>
                    <a:ext cx="871" cy="119"/>
                  </a:xfrm>
                  <a:prstGeom prst="leftRightArrow">
                    <a:avLst>
                      <a:gd name="adj1" fmla="val 50000"/>
                      <a:gd name="adj2" fmla="val 146387"/>
                    </a:avLst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miter lim="800000"/>
                  </a:ln>
                </p:spPr>
                <p:txBody>
                  <a:bodyPr rot="0" vert="horz" wrap="square" lIns="91440" tIns="45720" rIns="91440" bIns="45720" anchor="t" anchorCtr="0" upright="1">
                    <a:noAutofit/>
                  </a:bodyPr>
                  <a:lstStyle/>
                  <a:p>
                    <a:endParaRPr lang="zh-CN" altLang="en-US" sz="3600"/>
                  </a:p>
                </p:txBody>
              </p:sp>
            </p:grpSp>
            <p:sp>
              <p:nvSpPr>
                <p:cNvPr id="39" name="AutoShape 187"/>
                <p:cNvSpPr/>
                <p:nvPr/>
              </p:nvSpPr>
              <p:spPr bwMode="auto">
                <a:xfrm>
                  <a:off x="5064" y="383349"/>
                  <a:ext cx="121" cy="922"/>
                </a:xfrm>
                <a:prstGeom prst="rightBracket">
                  <a:avLst>
                    <a:gd name="adj" fmla="val 63499"/>
                  </a:avLst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round/>
                </a:ln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zh-CN" altLang="en-US" sz="3600"/>
                </a:p>
              </p:txBody>
            </p:sp>
            <p:sp>
              <p:nvSpPr>
                <p:cNvPr id="40" name="AutoShape 188"/>
                <p:cNvSpPr/>
                <p:nvPr/>
              </p:nvSpPr>
              <p:spPr bwMode="auto">
                <a:xfrm>
                  <a:off x="5050" y="385378"/>
                  <a:ext cx="120" cy="457"/>
                </a:xfrm>
                <a:prstGeom prst="rightBracket">
                  <a:avLst>
                    <a:gd name="adj" fmla="val 31736"/>
                  </a:avLst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round/>
                </a:ln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zh-CN" altLang="en-US" sz="3600"/>
                </a:p>
              </p:txBody>
            </p:sp>
          </p:grpSp>
          <p:sp>
            <p:nvSpPr>
              <p:cNvPr id="34" name="Text Box 193"/>
              <p:cNvSpPr txBox="1">
                <a:spLocks noChangeArrowheads="1"/>
              </p:cNvSpPr>
              <p:nvPr/>
            </p:nvSpPr>
            <p:spPr bwMode="auto">
              <a:xfrm>
                <a:off x="3849" y="382827"/>
                <a:ext cx="1589" cy="39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just">
                  <a:spcAft>
                    <a:spcPts val="0"/>
                  </a:spcAft>
                </a:pPr>
                <a:r>
                  <a:rPr lang="en-US" sz="1400" kern="10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OSI</a:t>
                </a:r>
                <a:r>
                  <a:rPr lang="zh-CN" sz="1400" kern="10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七层模型</a:t>
                </a:r>
                <a:endParaRPr lang="zh-CN" kern="100"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35" name="Text Box 194"/>
              <p:cNvSpPr txBox="1">
                <a:spLocks noChangeArrowheads="1"/>
              </p:cNvSpPr>
              <p:nvPr/>
            </p:nvSpPr>
            <p:spPr bwMode="auto">
              <a:xfrm>
                <a:off x="6520" y="382859"/>
                <a:ext cx="1589" cy="39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just">
                  <a:spcAft>
                    <a:spcPts val="0"/>
                  </a:spcAft>
                </a:pPr>
                <a:r>
                  <a:rPr lang="en-US" sz="1400" kern="10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TCP/IP</a:t>
                </a:r>
                <a:r>
                  <a:rPr lang="zh-CN" sz="1400" kern="10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四层模型</a:t>
                </a:r>
                <a:endParaRPr lang="zh-CN" kern="100"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20" name="Group 203"/>
            <p:cNvGrpSpPr/>
            <p:nvPr/>
          </p:nvGrpSpPr>
          <p:grpSpPr>
            <a:xfrm>
              <a:off x="3526" y="383270"/>
              <a:ext cx="336" cy="2781"/>
              <a:chOff x="3526" y="383270"/>
              <a:chExt cx="336" cy="2781"/>
            </a:xfrm>
          </p:grpSpPr>
          <p:sp>
            <p:nvSpPr>
              <p:cNvPr id="26" name="Text Box 195"/>
              <p:cNvSpPr txBox="1">
                <a:spLocks noChangeArrowheads="1"/>
              </p:cNvSpPr>
              <p:nvPr/>
            </p:nvSpPr>
            <p:spPr bwMode="auto">
              <a:xfrm>
                <a:off x="3528" y="385676"/>
                <a:ext cx="321" cy="37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just">
                  <a:spcAft>
                    <a:spcPts val="0"/>
                  </a:spcAft>
                </a:pPr>
                <a:r>
                  <a:rPr lang="en-US" sz="1100" kern="10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1</a:t>
                </a:r>
                <a:endParaRPr lang="zh-CN" kern="100"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27" name="Text Box 196"/>
              <p:cNvSpPr txBox="1">
                <a:spLocks noChangeArrowheads="1"/>
              </p:cNvSpPr>
              <p:nvPr/>
            </p:nvSpPr>
            <p:spPr bwMode="auto">
              <a:xfrm>
                <a:off x="3541" y="385301"/>
                <a:ext cx="321" cy="37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just">
                  <a:spcAft>
                    <a:spcPts val="0"/>
                  </a:spcAft>
                </a:pPr>
                <a:r>
                  <a:rPr lang="en-US" sz="1100" kern="10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endParaRPr lang="zh-CN" kern="100"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28" name="Text Box 197"/>
              <p:cNvSpPr txBox="1">
                <a:spLocks noChangeArrowheads="1"/>
              </p:cNvSpPr>
              <p:nvPr/>
            </p:nvSpPr>
            <p:spPr bwMode="auto">
              <a:xfrm>
                <a:off x="3527" y="384907"/>
                <a:ext cx="321" cy="37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just">
                  <a:spcAft>
                    <a:spcPts val="0"/>
                  </a:spcAft>
                </a:pPr>
                <a:r>
                  <a:rPr lang="en-US" sz="1100" kern="10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3</a:t>
                </a:r>
                <a:endParaRPr lang="zh-CN" kern="100"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29" name="Text Box 198"/>
              <p:cNvSpPr txBox="1">
                <a:spLocks noChangeArrowheads="1"/>
              </p:cNvSpPr>
              <p:nvPr/>
            </p:nvSpPr>
            <p:spPr bwMode="auto">
              <a:xfrm>
                <a:off x="3527" y="384494"/>
                <a:ext cx="321" cy="37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just">
                  <a:spcAft>
                    <a:spcPts val="0"/>
                  </a:spcAft>
                </a:pPr>
                <a:r>
                  <a:rPr lang="en-US" sz="1100" kern="10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4</a:t>
                </a:r>
                <a:endParaRPr lang="zh-CN" kern="100"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30" name="Text Box 199"/>
              <p:cNvSpPr txBox="1">
                <a:spLocks noChangeArrowheads="1"/>
              </p:cNvSpPr>
              <p:nvPr/>
            </p:nvSpPr>
            <p:spPr bwMode="auto">
              <a:xfrm>
                <a:off x="3527" y="384084"/>
                <a:ext cx="321" cy="37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just">
                  <a:spcAft>
                    <a:spcPts val="0"/>
                  </a:spcAft>
                </a:pPr>
                <a:r>
                  <a:rPr lang="en-US" sz="1100" kern="10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5</a:t>
                </a:r>
                <a:endParaRPr lang="zh-CN" kern="100"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31" name="Text Box 200"/>
              <p:cNvSpPr txBox="1">
                <a:spLocks noChangeArrowheads="1"/>
              </p:cNvSpPr>
              <p:nvPr/>
            </p:nvSpPr>
            <p:spPr bwMode="auto">
              <a:xfrm>
                <a:off x="3526" y="383677"/>
                <a:ext cx="321" cy="37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just">
                  <a:spcAft>
                    <a:spcPts val="0"/>
                  </a:spcAft>
                </a:pPr>
                <a:r>
                  <a:rPr lang="en-US" sz="1100" kern="10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6</a:t>
                </a:r>
                <a:endParaRPr lang="zh-CN" kern="100"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32" name="Text Box 201"/>
              <p:cNvSpPr txBox="1">
                <a:spLocks noChangeArrowheads="1"/>
              </p:cNvSpPr>
              <p:nvPr/>
            </p:nvSpPr>
            <p:spPr bwMode="auto">
              <a:xfrm>
                <a:off x="3527" y="383270"/>
                <a:ext cx="321" cy="37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just">
                  <a:spcAft>
                    <a:spcPts val="0"/>
                  </a:spcAft>
                </a:pPr>
                <a:r>
                  <a:rPr lang="en-US" sz="1100" kern="10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7</a:t>
                </a:r>
                <a:endParaRPr lang="zh-CN" kern="100"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21" name="Group 212"/>
            <p:cNvGrpSpPr/>
            <p:nvPr/>
          </p:nvGrpSpPr>
          <p:grpSpPr>
            <a:xfrm>
              <a:off x="8000" y="383698"/>
              <a:ext cx="328" cy="2178"/>
              <a:chOff x="8000" y="383698"/>
              <a:chExt cx="328" cy="2178"/>
            </a:xfrm>
          </p:grpSpPr>
          <p:sp>
            <p:nvSpPr>
              <p:cNvPr id="22" name="Text Box 205"/>
              <p:cNvSpPr txBox="1">
                <a:spLocks noChangeArrowheads="1"/>
              </p:cNvSpPr>
              <p:nvPr/>
            </p:nvSpPr>
            <p:spPr bwMode="auto">
              <a:xfrm>
                <a:off x="8000" y="385501"/>
                <a:ext cx="321" cy="37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just">
                  <a:spcAft>
                    <a:spcPts val="0"/>
                  </a:spcAft>
                </a:pPr>
                <a:r>
                  <a:rPr lang="en-US" sz="1100" kern="10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1</a:t>
                </a:r>
                <a:endParaRPr lang="zh-CN" kern="100"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23" name="Text Box 206"/>
              <p:cNvSpPr txBox="1">
                <a:spLocks noChangeArrowheads="1"/>
              </p:cNvSpPr>
              <p:nvPr/>
            </p:nvSpPr>
            <p:spPr bwMode="auto">
              <a:xfrm>
                <a:off x="8006" y="384883"/>
                <a:ext cx="321" cy="37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just">
                  <a:spcAft>
                    <a:spcPts val="0"/>
                  </a:spcAft>
                </a:pPr>
                <a:r>
                  <a:rPr lang="en-US" sz="1100" kern="10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endParaRPr lang="zh-CN" kern="100"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24" name="Text Box 207"/>
              <p:cNvSpPr txBox="1">
                <a:spLocks noChangeArrowheads="1"/>
              </p:cNvSpPr>
              <p:nvPr/>
            </p:nvSpPr>
            <p:spPr bwMode="auto">
              <a:xfrm>
                <a:off x="8007" y="384474"/>
                <a:ext cx="321" cy="37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just">
                  <a:spcAft>
                    <a:spcPts val="0"/>
                  </a:spcAft>
                </a:pPr>
                <a:r>
                  <a:rPr lang="en-US" sz="1100" kern="10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3</a:t>
                </a:r>
                <a:endParaRPr lang="zh-CN" kern="100"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25" name="Text Box 208"/>
              <p:cNvSpPr txBox="1">
                <a:spLocks noChangeArrowheads="1"/>
              </p:cNvSpPr>
              <p:nvPr/>
            </p:nvSpPr>
            <p:spPr bwMode="auto">
              <a:xfrm>
                <a:off x="8000" y="383698"/>
                <a:ext cx="321" cy="37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just">
                  <a:spcAft>
                    <a:spcPts val="0"/>
                  </a:spcAft>
                </a:pPr>
                <a:r>
                  <a:rPr lang="en-US" sz="1100" kern="10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4</a:t>
                </a:r>
                <a:endParaRPr lang="zh-CN" kern="100"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p:grpSp>
      </p:grpSp>
      <p:pic>
        <p:nvPicPr>
          <p:cNvPr id="59" name="图片 58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67855" y="2901205"/>
            <a:ext cx="5317326" cy="2525352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204" y="825464"/>
            <a:ext cx="10449450" cy="1060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081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08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24225" y="322901"/>
            <a:ext cx="11047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en-US" altLang="zh-CN" sz="2400" b="1" dirty="0">
                <a:solidFill>
                  <a:srgbClr val="142938"/>
                </a:solidFill>
                <a:latin typeface="微软雅黑" panose="020B0503020204020204" charset="-122"/>
              </a:rPr>
              <a:t>IP</a:t>
            </a: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地址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82" y="1089437"/>
            <a:ext cx="11040813" cy="3804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354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08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24225" y="322901"/>
            <a:ext cx="11047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en-US" altLang="zh-CN" sz="2400" b="1" dirty="0">
                <a:solidFill>
                  <a:srgbClr val="142938"/>
                </a:solidFill>
                <a:latin typeface="微软雅黑" panose="020B0503020204020204" charset="-122"/>
              </a:rPr>
              <a:t>IP</a:t>
            </a: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地址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82" y="1221588"/>
            <a:ext cx="11211516" cy="3346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045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08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24225" y="322901"/>
            <a:ext cx="11047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en-US" altLang="zh-CN" sz="2400" b="1" dirty="0">
                <a:solidFill>
                  <a:srgbClr val="142938"/>
                </a:solidFill>
                <a:latin typeface="微软雅黑" panose="020B0503020204020204" charset="-122"/>
              </a:rPr>
              <a:t>IP</a:t>
            </a: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地址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19" name="图片 18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73102" y="1063256"/>
            <a:ext cx="5746898" cy="27325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图片 19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73102" y="4201040"/>
            <a:ext cx="7951382" cy="159370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76737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08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24225" y="322901"/>
            <a:ext cx="11144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en-US" altLang="zh-CN" sz="2400" b="1" dirty="0">
                <a:solidFill>
                  <a:srgbClr val="142938"/>
                </a:solidFill>
                <a:latin typeface="微软雅黑" panose="020B0503020204020204" charset="-122"/>
              </a:rPr>
              <a:t>HTML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graphicFrame>
        <p:nvGraphicFramePr>
          <p:cNvPr id="19" name="对象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01805481"/>
              </p:ext>
            </p:extLst>
          </p:nvPr>
        </p:nvGraphicFramePr>
        <p:xfrm>
          <a:off x="425026" y="3055855"/>
          <a:ext cx="5670391" cy="30477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16994459" imgH="8472432" progId="Unknown">
                  <p:embed/>
                </p:oleObj>
              </mc:Choice>
              <mc:Fallback>
                <p:oleObj r:id="rId4" imgW="16994459" imgH="8472432" progId="Unknown">
                  <p:embed/>
                  <p:pic>
                    <p:nvPicPr>
                      <p:cNvPr id="19" name="对象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5026" y="3055855"/>
                        <a:ext cx="5670391" cy="304778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1" name="图片 20" descr="https://www.runoob.com/wp-content/uploads/2013/06/html-first.png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568"/>
          <a:stretch>
            <a:fillRect/>
          </a:stretch>
        </p:blipFill>
        <p:spPr>
          <a:xfrm>
            <a:off x="6632730" y="3086976"/>
            <a:ext cx="4191214" cy="2845991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矩形 19"/>
          <p:cNvSpPr/>
          <p:nvPr/>
        </p:nvSpPr>
        <p:spPr>
          <a:xfrm>
            <a:off x="2175231" y="6340211"/>
            <a:ext cx="17363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a</a:t>
            </a:r>
            <a:r>
              <a:rPr lang="zh-CN" altLang="zh-CN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）示例代码</a:t>
            </a:r>
            <a:r>
              <a:rPr lang="zh-CN" altLang="zh-CN" kern="100" dirty="0">
                <a:ea typeface="Times New Roman" panose="02020603050405020304" pitchFamily="18" charset="0"/>
              </a:rPr>
              <a:t> </a:t>
            </a:r>
            <a:endParaRPr lang="zh-CN" altLang="en-US" dirty="0"/>
          </a:p>
        </p:txBody>
      </p:sp>
      <p:sp>
        <p:nvSpPr>
          <p:cNvPr id="22" name="矩形 21"/>
          <p:cNvSpPr/>
          <p:nvPr/>
        </p:nvSpPr>
        <p:spPr>
          <a:xfrm>
            <a:off x="7401215" y="6264777"/>
            <a:ext cx="17427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zh-CN" altLang="zh-CN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b</a:t>
            </a:r>
            <a:r>
              <a:rPr lang="zh-CN" altLang="zh-CN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）网页效果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073755"/>
            <a:ext cx="10992041" cy="197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819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08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24225" y="322901"/>
            <a:ext cx="17235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计算机安全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400" y="1221588"/>
            <a:ext cx="11065199" cy="3346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836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08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24225" y="322901"/>
            <a:ext cx="17235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计算机安全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194" y="1069643"/>
            <a:ext cx="11217612" cy="4718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464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08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24225" y="322901"/>
            <a:ext cx="17235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计算机安全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394035"/>
            <a:ext cx="11046909" cy="2432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454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等腰三角形 54"/>
          <p:cNvSpPr/>
          <p:nvPr/>
        </p:nvSpPr>
        <p:spPr>
          <a:xfrm rot="10800000">
            <a:off x="5445661" y="-3329"/>
            <a:ext cx="1300678" cy="571808"/>
          </a:xfrm>
          <a:prstGeom prst="triangle">
            <a:avLst/>
          </a:prstGeom>
          <a:solidFill>
            <a:srgbClr val="FCC5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182620" y="2328545"/>
            <a:ext cx="6117590" cy="119888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【课堂练习】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6" name="组合 5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40" name="矩形 39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56" name="等腰三角形 55"/>
          <p:cNvSpPr/>
          <p:nvPr/>
        </p:nvSpPr>
        <p:spPr>
          <a:xfrm rot="10800000">
            <a:off x="5560672" y="48659"/>
            <a:ext cx="1070656" cy="470687"/>
          </a:xfrm>
          <a:prstGeom prst="triangle">
            <a:avLst/>
          </a:prstGeom>
          <a:solidFill>
            <a:srgbClr val="0E57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2540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17" name="图片 1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02486" y="3840928"/>
            <a:ext cx="8826035" cy="182622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矩形 1"/>
          <p:cNvSpPr/>
          <p:nvPr/>
        </p:nvSpPr>
        <p:spPr>
          <a:xfrm>
            <a:off x="1524000" y="5963610"/>
            <a:ext cx="96791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altLang="zh-CN" kern="100" dirty="0">
                <a:latin typeface="Consolas" panose="020B0609020204030204" pitchFamily="49" charset="0"/>
                <a:ea typeface="宋体" panose="02010600030101010101" pitchFamily="2" charset="-122"/>
                <a:cs typeface="宋体" panose="02010600030101010101" pitchFamily="2" charset="-122"/>
              </a:rPr>
              <a:t>A.</a:t>
            </a:r>
            <a:r>
              <a:rPr lang="zh-CN" altLang="zh-CN" kern="100" dirty="0">
                <a:latin typeface="Consolas" panose="020B0609020204030204" pitchFamily="49" charset="0"/>
                <a:ea typeface="宋体" panose="02010600030101010101" pitchFamily="2" charset="-122"/>
                <a:cs typeface="宋体" panose="02010600030101010101" pitchFamily="2" charset="-122"/>
              </a:rPr>
              <a:t>指静脉验证</a:t>
            </a:r>
            <a:r>
              <a:rPr lang="en-US" altLang="zh-CN" kern="100" dirty="0">
                <a:latin typeface="Consolas" panose="020B0609020204030204" pitchFamily="49" charset="0"/>
                <a:ea typeface="宋体" panose="02010600030101010101" pitchFamily="2" charset="-122"/>
                <a:cs typeface="宋体" panose="02010600030101010101" pitchFamily="2" charset="-122"/>
              </a:rPr>
              <a:t>      B.</a:t>
            </a:r>
            <a:r>
              <a:rPr lang="zh-CN" altLang="zh-CN" kern="100" dirty="0">
                <a:latin typeface="Consolas" panose="020B0609020204030204" pitchFamily="49" charset="0"/>
                <a:ea typeface="宋体" panose="02010600030101010101" pitchFamily="2" charset="-122"/>
                <a:cs typeface="宋体" panose="02010600030101010101" pitchFamily="2" charset="-122"/>
              </a:rPr>
              <a:t>步态验证</a:t>
            </a:r>
            <a:r>
              <a:rPr lang="en-US" altLang="zh-CN" kern="100" dirty="0">
                <a:latin typeface="Consolas" panose="020B0609020204030204" pitchFamily="49" charset="0"/>
                <a:ea typeface="宋体" panose="02010600030101010101" pitchFamily="2" charset="-122"/>
                <a:cs typeface="宋体" panose="02010600030101010101" pitchFamily="2" charset="-122"/>
              </a:rPr>
              <a:t>            C.ATM </a:t>
            </a:r>
            <a:r>
              <a:rPr lang="zh-CN" altLang="zh-CN" kern="100" dirty="0">
                <a:latin typeface="Consolas" panose="020B0609020204030204" pitchFamily="49" charset="0"/>
                <a:ea typeface="宋体" panose="02010600030101010101" pitchFamily="2" charset="-122"/>
                <a:cs typeface="宋体" panose="02010600030101010101" pitchFamily="2" charset="-122"/>
              </a:rPr>
              <a:t>机密码验证</a:t>
            </a:r>
            <a:r>
              <a:rPr lang="en-US" altLang="zh-CN" kern="100" dirty="0">
                <a:latin typeface="Consolas" panose="020B0609020204030204" pitchFamily="49" charset="0"/>
                <a:ea typeface="宋体" panose="02010600030101010101" pitchFamily="2" charset="-122"/>
                <a:cs typeface="宋体" panose="02010600030101010101" pitchFamily="2" charset="-122"/>
              </a:rPr>
              <a:t>   D.</a:t>
            </a:r>
            <a:r>
              <a:rPr lang="zh-CN" altLang="zh-CN" kern="100" dirty="0">
                <a:latin typeface="Consolas" panose="020B0609020204030204" pitchFamily="49" charset="0"/>
                <a:ea typeface="宋体" panose="02010600030101010101" pitchFamily="2" charset="-122"/>
                <a:cs typeface="宋体" panose="02010600030101010101" pitchFamily="2" charset="-122"/>
              </a:rPr>
              <a:t>声音验证</a:t>
            </a:r>
            <a:endParaRPr lang="zh-CN" altLang="zh-CN" kern="1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712" y="1378935"/>
            <a:ext cx="11711431" cy="2999492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20" name="文本框 19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08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24225" y="3229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课堂练习</a:t>
            </a:r>
          </a:p>
        </p:txBody>
      </p:sp>
    </p:spTree>
    <p:extLst>
      <p:ext uri="{BB962C8B-B14F-4D97-AF65-F5344CB8AC3E}">
        <p14:creationId xmlns:p14="http://schemas.microsoft.com/office/powerpoint/2010/main" val="123452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705" y="1221588"/>
            <a:ext cx="11784589" cy="5492972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08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24225" y="3229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课堂练习</a:t>
            </a:r>
          </a:p>
        </p:txBody>
      </p:sp>
    </p:spTree>
    <p:extLst>
      <p:ext uri="{BB962C8B-B14F-4D97-AF65-F5344CB8AC3E}">
        <p14:creationId xmlns:p14="http://schemas.microsoft.com/office/powerpoint/2010/main" val="1942487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88" y="1221588"/>
            <a:ext cx="11900423" cy="5492972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08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24225" y="3229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课堂练习</a:t>
            </a:r>
          </a:p>
        </p:txBody>
      </p:sp>
    </p:spTree>
    <p:extLst>
      <p:ext uri="{BB962C8B-B14F-4D97-AF65-F5344CB8AC3E}">
        <p14:creationId xmlns:p14="http://schemas.microsoft.com/office/powerpoint/2010/main" val="1343507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88" y="1309730"/>
            <a:ext cx="11900423" cy="4663844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08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24225" y="3229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课堂练习</a:t>
            </a:r>
          </a:p>
        </p:txBody>
      </p:sp>
    </p:spTree>
    <p:extLst>
      <p:ext uri="{BB962C8B-B14F-4D97-AF65-F5344CB8AC3E}">
        <p14:creationId xmlns:p14="http://schemas.microsoft.com/office/powerpoint/2010/main" val="1373802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17" name="图片 1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2510" y="4283606"/>
            <a:ext cx="5245395" cy="22182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图片 18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581553" y="4283607"/>
            <a:ext cx="4805917" cy="22182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898" y="1221588"/>
            <a:ext cx="11760203" cy="3834716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21" name="文本框 20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08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24225" y="3229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课堂练习</a:t>
            </a:r>
          </a:p>
        </p:txBody>
      </p:sp>
    </p:spTree>
    <p:extLst>
      <p:ext uri="{BB962C8B-B14F-4D97-AF65-F5344CB8AC3E}">
        <p14:creationId xmlns:p14="http://schemas.microsoft.com/office/powerpoint/2010/main" val="1473509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804" y="1590523"/>
            <a:ext cx="11949196" cy="4669941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19" name="图片 18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8321" y="2293571"/>
            <a:ext cx="5973523" cy="249759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图片 19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06204" y="3069359"/>
            <a:ext cx="3373844" cy="31911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21" name="文本框 20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08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24225" y="3229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课堂练习</a:t>
            </a:r>
          </a:p>
        </p:txBody>
      </p:sp>
    </p:spTree>
    <p:extLst>
      <p:ext uri="{BB962C8B-B14F-4D97-AF65-F5344CB8AC3E}">
        <p14:creationId xmlns:p14="http://schemas.microsoft.com/office/powerpoint/2010/main" val="858467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5" y="1463954"/>
            <a:ext cx="11650466" cy="5078408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08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24225" y="3229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课堂练习</a:t>
            </a:r>
          </a:p>
        </p:txBody>
      </p:sp>
    </p:spTree>
    <p:extLst>
      <p:ext uri="{BB962C8B-B14F-4D97-AF65-F5344CB8AC3E}">
        <p14:creationId xmlns:p14="http://schemas.microsoft.com/office/powerpoint/2010/main" val="1077534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804" y="1179008"/>
            <a:ext cx="11949196" cy="5492972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08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24225" y="3229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课堂练习</a:t>
            </a:r>
          </a:p>
        </p:txBody>
      </p:sp>
    </p:spTree>
    <p:extLst>
      <p:ext uri="{BB962C8B-B14F-4D97-AF65-F5344CB8AC3E}">
        <p14:creationId xmlns:p14="http://schemas.microsoft.com/office/powerpoint/2010/main" val="3831991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77" y="1456706"/>
            <a:ext cx="11900423" cy="2200847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08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24225" y="3229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课堂练习</a:t>
            </a:r>
          </a:p>
        </p:txBody>
      </p:sp>
    </p:spTree>
    <p:extLst>
      <p:ext uri="{BB962C8B-B14F-4D97-AF65-F5344CB8AC3E}">
        <p14:creationId xmlns:p14="http://schemas.microsoft.com/office/powerpoint/2010/main" val="15759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等腰三角形 54"/>
          <p:cNvSpPr/>
          <p:nvPr/>
        </p:nvSpPr>
        <p:spPr>
          <a:xfrm rot="10800000">
            <a:off x="5445661" y="-3329"/>
            <a:ext cx="1300678" cy="571808"/>
          </a:xfrm>
          <a:prstGeom prst="triangle">
            <a:avLst/>
          </a:prstGeom>
          <a:solidFill>
            <a:srgbClr val="FCC5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2062480" y="2328545"/>
            <a:ext cx="7081520" cy="119888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【不定项选择题】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6" name="组合 5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40" name="矩形 39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56" name="等腰三角形 55"/>
          <p:cNvSpPr/>
          <p:nvPr/>
        </p:nvSpPr>
        <p:spPr>
          <a:xfrm rot="10800000">
            <a:off x="5560672" y="48659"/>
            <a:ext cx="1070656" cy="470687"/>
          </a:xfrm>
          <a:prstGeom prst="triangle">
            <a:avLst/>
          </a:prstGeom>
          <a:solidFill>
            <a:srgbClr val="0E57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8356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17" name="图片 1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28303" y="3516459"/>
            <a:ext cx="9278953" cy="16934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147" y="1417106"/>
            <a:ext cx="11656562" cy="4938188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20" name="文本框 19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08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24225" y="322901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不定项选择题</a:t>
            </a:r>
          </a:p>
        </p:txBody>
      </p:sp>
    </p:spTree>
    <p:extLst>
      <p:ext uri="{BB962C8B-B14F-4D97-AF65-F5344CB8AC3E}">
        <p14:creationId xmlns:p14="http://schemas.microsoft.com/office/powerpoint/2010/main" val="3969627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236" y="1456400"/>
            <a:ext cx="11717528" cy="4938188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08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24225" y="322901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不定项选择题</a:t>
            </a:r>
          </a:p>
        </p:txBody>
      </p:sp>
    </p:spTree>
    <p:extLst>
      <p:ext uri="{BB962C8B-B14F-4D97-AF65-F5344CB8AC3E}">
        <p14:creationId xmlns:p14="http://schemas.microsoft.com/office/powerpoint/2010/main" val="325876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16" y="1456400"/>
            <a:ext cx="11997968" cy="4938188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08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24225" y="322901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不定项选择题</a:t>
            </a:r>
          </a:p>
        </p:txBody>
      </p:sp>
    </p:spTree>
    <p:extLst>
      <p:ext uri="{BB962C8B-B14F-4D97-AF65-F5344CB8AC3E}">
        <p14:creationId xmlns:p14="http://schemas.microsoft.com/office/powerpoint/2010/main" val="3666083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等腰三角形 54"/>
          <p:cNvSpPr/>
          <p:nvPr/>
        </p:nvSpPr>
        <p:spPr>
          <a:xfrm rot="10800000">
            <a:off x="5445661" y="-3329"/>
            <a:ext cx="1300678" cy="571808"/>
          </a:xfrm>
          <a:prstGeom prst="triangle">
            <a:avLst/>
          </a:prstGeom>
          <a:solidFill>
            <a:srgbClr val="FCC5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5101791" y="2271019"/>
            <a:ext cx="3808294" cy="12003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谢谢！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经典综艺体简" panose="02010609000101010101" pitchFamily="49" charset="-122"/>
              <a:ea typeface="经典综艺体简" panose="02010609000101010101" pitchFamily="49" charset="-122"/>
              <a:cs typeface="经典综艺体简" panose="02010609000101010101" pitchFamily="49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6" name="组合 5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40" name="矩形 39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56" name="等腰三角形 55"/>
          <p:cNvSpPr/>
          <p:nvPr/>
        </p:nvSpPr>
        <p:spPr>
          <a:xfrm rot="10800000">
            <a:off x="5560672" y="48659"/>
            <a:ext cx="1070656" cy="470687"/>
          </a:xfrm>
          <a:prstGeom prst="triangle">
            <a:avLst/>
          </a:prstGeom>
          <a:solidFill>
            <a:srgbClr val="0E57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7535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​​">
  <a:themeElements>
    <a:clrScheme name="自定义 2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15686"/>
      </a:accent1>
      <a:accent2>
        <a:srgbClr val="FCC540"/>
      </a:accent2>
      <a:accent3>
        <a:srgbClr val="554C51"/>
      </a:accent3>
      <a:accent4>
        <a:srgbClr val="35D1F1"/>
      </a:accent4>
      <a:accent5>
        <a:srgbClr val="7F7F7F"/>
      </a:accent5>
      <a:accent6>
        <a:srgbClr val="ED7D31"/>
      </a:accent6>
      <a:hlink>
        <a:srgbClr val="034A90"/>
      </a:hlink>
      <a:folHlink>
        <a:srgbClr val="954F72"/>
      </a:folHlink>
    </a:clrScheme>
    <a:fontScheme name="自定义 2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1027</TotalTime>
  <Words>999</Words>
  <Application>Microsoft Office PowerPoint</Application>
  <PresentationFormat>宽屏</PresentationFormat>
  <Paragraphs>443</Paragraphs>
  <Slides>131</Slides>
  <Notes>130</Notes>
  <HiddenSlides>0</HiddenSlides>
  <MMClips>0</MMClips>
  <ScaleCrop>false</ScaleCrop>
  <HeadingPairs>
    <vt:vector size="8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131</vt:i4>
      </vt:variant>
    </vt:vector>
  </HeadingPairs>
  <TitlesOfParts>
    <vt:vector size="141" baseType="lpstr">
      <vt:lpstr>等线</vt:lpstr>
      <vt:lpstr>经典综艺体简</vt:lpstr>
      <vt:lpstr>微软雅黑</vt:lpstr>
      <vt:lpstr>Agency FB</vt:lpstr>
      <vt:lpstr>Arial</vt:lpstr>
      <vt:lpstr>Century Gothic</vt:lpstr>
      <vt:lpstr>Consolas</vt:lpstr>
      <vt:lpstr>Times New Roman</vt:lpstr>
      <vt:lpstr>Office 主题​​</vt:lpstr>
      <vt:lpstr>Unknown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rate Sai</cp:lastModifiedBy>
  <cp:revision>52</cp:revision>
  <dcterms:created xsi:type="dcterms:W3CDTF">2017-08-18T03:02:00Z</dcterms:created>
  <dcterms:modified xsi:type="dcterms:W3CDTF">2025-05-08T10:23:36Z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2052-10.1.0.6748</vt:lpwstr>
  </property>
</Properties>
</file>