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4"/>
  </p:notesMasterIdLst>
  <p:sldIdLst>
    <p:sldId id="262" r:id="rId2"/>
    <p:sldId id="406" r:id="rId3"/>
    <p:sldId id="264" r:id="rId4"/>
    <p:sldId id="597" r:id="rId5"/>
    <p:sldId id="598" r:id="rId6"/>
    <p:sldId id="599" r:id="rId7"/>
    <p:sldId id="600" r:id="rId8"/>
    <p:sldId id="273" r:id="rId9"/>
    <p:sldId id="602" r:id="rId10"/>
    <p:sldId id="603" r:id="rId11"/>
    <p:sldId id="604" r:id="rId12"/>
    <p:sldId id="605" r:id="rId13"/>
    <p:sldId id="606" r:id="rId14"/>
    <p:sldId id="717" r:id="rId15"/>
    <p:sldId id="718" r:id="rId16"/>
    <p:sldId id="719" r:id="rId17"/>
    <p:sldId id="720" r:id="rId18"/>
    <p:sldId id="721" r:id="rId19"/>
    <p:sldId id="722" r:id="rId20"/>
    <p:sldId id="723" r:id="rId21"/>
    <p:sldId id="725" r:id="rId22"/>
    <p:sldId id="726" r:id="rId23"/>
    <p:sldId id="727" r:id="rId24"/>
    <p:sldId id="728" r:id="rId25"/>
    <p:sldId id="729" r:id="rId26"/>
    <p:sldId id="730" r:id="rId27"/>
    <p:sldId id="731" r:id="rId28"/>
    <p:sldId id="732" r:id="rId29"/>
    <p:sldId id="733" r:id="rId30"/>
    <p:sldId id="734" r:id="rId31"/>
    <p:sldId id="735" r:id="rId32"/>
    <p:sldId id="842" r:id="rId33"/>
    <p:sldId id="843" r:id="rId34"/>
    <p:sldId id="844" r:id="rId35"/>
    <p:sldId id="956" r:id="rId36"/>
    <p:sldId id="845" r:id="rId37"/>
    <p:sldId id="846" r:id="rId38"/>
    <p:sldId id="957" r:id="rId39"/>
    <p:sldId id="958" r:id="rId40"/>
    <p:sldId id="959" r:id="rId41"/>
    <p:sldId id="960" r:id="rId42"/>
    <p:sldId id="391" r:id="rId43"/>
    <p:sldId id="277" r:id="rId44"/>
    <p:sldId id="431" r:id="rId45"/>
    <p:sldId id="284" r:id="rId46"/>
    <p:sldId id="491" r:id="rId47"/>
    <p:sldId id="285" r:id="rId48"/>
    <p:sldId id="286" r:id="rId49"/>
    <p:sldId id="961" r:id="rId50"/>
    <p:sldId id="432" r:id="rId51"/>
    <p:sldId id="962" r:id="rId52"/>
    <p:sldId id="433" r:id="rId53"/>
    <p:sldId id="963" r:id="rId54"/>
    <p:sldId id="964" r:id="rId55"/>
    <p:sldId id="965" r:id="rId56"/>
    <p:sldId id="966" r:id="rId57"/>
    <p:sldId id="287" r:id="rId58"/>
    <p:sldId id="967" r:id="rId59"/>
    <p:sldId id="968" r:id="rId60"/>
    <p:sldId id="974" r:id="rId61"/>
    <p:sldId id="975" r:id="rId62"/>
    <p:sldId id="976" r:id="rId63"/>
    <p:sldId id="977" r:id="rId64"/>
    <p:sldId id="978" r:id="rId65"/>
    <p:sldId id="971" r:id="rId66"/>
    <p:sldId id="392" r:id="rId67"/>
    <p:sldId id="293" r:id="rId68"/>
    <p:sldId id="980" r:id="rId69"/>
    <p:sldId id="294" r:id="rId70"/>
    <p:sldId id="981" r:id="rId71"/>
    <p:sldId id="444" r:id="rId72"/>
    <p:sldId id="302" r:id="rId73"/>
    <p:sldId id="303" r:id="rId74"/>
    <p:sldId id="982" r:id="rId75"/>
    <p:sldId id="983" r:id="rId76"/>
    <p:sldId id="984" r:id="rId77"/>
    <p:sldId id="492" r:id="rId78"/>
    <p:sldId id="445" r:id="rId79"/>
    <p:sldId id="446" r:id="rId80"/>
    <p:sldId id="985" r:id="rId81"/>
    <p:sldId id="986" r:id="rId82"/>
    <p:sldId id="450" r:id="rId83"/>
    <p:sldId id="988" r:id="rId84"/>
    <p:sldId id="989" r:id="rId85"/>
    <p:sldId id="990" r:id="rId86"/>
    <p:sldId id="393" r:id="rId87"/>
    <p:sldId id="310" r:id="rId88"/>
    <p:sldId id="311" r:id="rId89"/>
    <p:sldId id="452" r:id="rId90"/>
    <p:sldId id="316" r:id="rId91"/>
    <p:sldId id="317" r:id="rId92"/>
    <p:sldId id="453" r:id="rId93"/>
    <p:sldId id="493" r:id="rId94"/>
    <p:sldId id="455" r:id="rId95"/>
    <p:sldId id="494" r:id="rId96"/>
    <p:sldId id="454" r:id="rId97"/>
    <p:sldId id="992" r:id="rId98"/>
    <p:sldId id="456" r:id="rId99"/>
    <p:sldId id="394" r:id="rId100"/>
    <p:sldId id="322" r:id="rId101"/>
    <p:sldId id="459" r:id="rId102"/>
    <p:sldId id="460" r:id="rId103"/>
    <p:sldId id="327" r:id="rId104"/>
    <p:sldId id="328" r:id="rId105"/>
    <p:sldId id="329" r:id="rId106"/>
    <p:sldId id="330" r:id="rId107"/>
    <p:sldId id="462" r:id="rId108"/>
    <p:sldId id="395" r:id="rId109"/>
    <p:sldId id="334" r:id="rId110"/>
    <p:sldId id="463" r:id="rId111"/>
    <p:sldId id="340" r:id="rId112"/>
    <p:sldId id="341" r:id="rId113"/>
    <p:sldId id="464" r:id="rId114"/>
    <p:sldId id="342" r:id="rId115"/>
    <p:sldId id="343" r:id="rId116"/>
    <p:sldId id="396" r:id="rId117"/>
    <p:sldId id="346" r:id="rId118"/>
    <p:sldId id="469" r:id="rId119"/>
    <p:sldId id="470" r:id="rId120"/>
    <p:sldId id="352" r:id="rId121"/>
    <p:sldId id="353" r:id="rId122"/>
    <p:sldId id="993" r:id="rId123"/>
    <p:sldId id="996" r:id="rId124"/>
    <p:sldId id="994" r:id="rId125"/>
    <p:sldId id="995" r:id="rId126"/>
    <p:sldId id="471" r:id="rId127"/>
    <p:sldId id="397" r:id="rId128"/>
    <p:sldId id="359" r:id="rId129"/>
    <p:sldId id="997" r:id="rId130"/>
    <p:sldId id="998" r:id="rId131"/>
    <p:sldId id="999" r:id="rId132"/>
    <p:sldId id="400" r:id="rId133"/>
    <p:sldId id="361" r:id="rId134"/>
    <p:sldId id="483" r:id="rId135"/>
    <p:sldId id="484" r:id="rId136"/>
    <p:sldId id="485" r:id="rId137"/>
    <p:sldId id="1001" r:id="rId138"/>
    <p:sldId id="1002" r:id="rId139"/>
    <p:sldId id="365" r:id="rId140"/>
    <p:sldId id="398" r:id="rId141"/>
    <p:sldId id="377" r:id="rId142"/>
    <p:sldId id="389" r:id="rId143"/>
  </p:sldIdLst>
  <p:sldSz cx="12192000" cy="6858000"/>
  <p:notesSz cx="6858000" cy="9144000"/>
  <p:custDataLst>
    <p:tags r:id="rId14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9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notesMaster" Target="notesMasters/notesMaster1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86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99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108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10.xml"/><Relationship Id="rId3" Type="http://schemas.openxmlformats.org/officeDocument/2006/relationships/slide" Target="slide2.xml"/><Relationship Id="rId7" Type="http://schemas.openxmlformats.org/officeDocument/2006/relationships/slide" Target="slide10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9.xml"/><Relationship Id="rId5" Type="http://schemas.openxmlformats.org/officeDocument/2006/relationships/slide" Target="slide71.xml"/><Relationship Id="rId10" Type="http://schemas.openxmlformats.org/officeDocument/2006/relationships/slide" Target="slide135.xml"/><Relationship Id="rId4" Type="http://schemas.openxmlformats.org/officeDocument/2006/relationships/slide" Target="slide44.xml"/><Relationship Id="rId9" Type="http://schemas.openxmlformats.org/officeDocument/2006/relationships/slide" Target="slide1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emf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emf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emf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1.emf"/><Relationship Id="rId5" Type="http://schemas.openxmlformats.org/officeDocument/2006/relationships/image" Target="../media/image38.emf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emf"/><Relationship Id="rId4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emf"/><Relationship Id="rId4" Type="http://schemas.openxmlformats.org/officeDocument/2006/relationships/image" Target="../media/image4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4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emf"/><Relationship Id="rId4" Type="http://schemas.openxmlformats.org/officeDocument/2006/relationships/image" Target="../media/image5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emf"/><Relationship Id="rId4" Type="http://schemas.openxmlformats.org/officeDocument/2006/relationships/image" Target="../media/image5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emf"/><Relationship Id="rId4" Type="http://schemas.openxmlformats.org/officeDocument/2006/relationships/image" Target="../media/image5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emf"/><Relationship Id="rId4" Type="http://schemas.openxmlformats.org/officeDocument/2006/relationships/image" Target="../media/image5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emf"/><Relationship Id="rId4" Type="http://schemas.openxmlformats.org/officeDocument/2006/relationships/image" Target="../media/image5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emf"/><Relationship Id="rId4" Type="http://schemas.openxmlformats.org/officeDocument/2006/relationships/image" Target="../media/image71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emf"/><Relationship Id="rId4" Type="http://schemas.openxmlformats.org/officeDocument/2006/relationships/image" Target="../media/image75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emf"/><Relationship Id="rId4" Type="http://schemas.openxmlformats.org/officeDocument/2006/relationships/image" Target="../media/image7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emf"/><Relationship Id="rId4" Type="http://schemas.openxmlformats.org/officeDocument/2006/relationships/image" Target="../media/image79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emf"/><Relationship Id="rId4" Type="http://schemas.openxmlformats.org/officeDocument/2006/relationships/image" Target="../media/image79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79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emf"/><Relationship Id="rId5" Type="http://schemas.openxmlformats.org/officeDocument/2006/relationships/image" Target="../media/image88.emf"/><Relationship Id="rId4" Type="http://schemas.openxmlformats.org/officeDocument/2006/relationships/image" Target="../media/image8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3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emf"/><Relationship Id="rId5" Type="http://schemas.openxmlformats.org/officeDocument/2006/relationships/image" Target="../media/image91.emf"/><Relationship Id="rId4" Type="http://schemas.openxmlformats.org/officeDocument/2006/relationships/image" Target="../media/image9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emf"/><Relationship Id="rId4" Type="http://schemas.openxmlformats.org/officeDocument/2006/relationships/image" Target="../media/image94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emf"/><Relationship Id="rId5" Type="http://schemas.openxmlformats.org/officeDocument/2006/relationships/image" Target="../media/image90.emf"/><Relationship Id="rId4" Type="http://schemas.openxmlformats.org/officeDocument/2006/relationships/image" Target="../media/image95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emf"/><Relationship Id="rId5" Type="http://schemas.openxmlformats.org/officeDocument/2006/relationships/image" Target="../media/image90.emf"/><Relationship Id="rId4" Type="http://schemas.openxmlformats.org/officeDocument/2006/relationships/image" Target="../media/image95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e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emf"/><Relationship Id="rId4" Type="http://schemas.openxmlformats.org/officeDocument/2006/relationships/image" Target="../media/image11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emf"/><Relationship Id="rId4" Type="http://schemas.openxmlformats.org/officeDocument/2006/relationships/image" Target="../media/image112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emf"/><Relationship Id="rId4" Type="http://schemas.openxmlformats.org/officeDocument/2006/relationships/image" Target="../media/image112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6.emf"/><Relationship Id="rId4" Type="http://schemas.openxmlformats.org/officeDocument/2006/relationships/image" Target="../media/image112.e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2.emf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emf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0.emf"/><Relationship Id="rId4" Type="http://schemas.openxmlformats.org/officeDocument/2006/relationships/image" Target="../media/image128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2.emf"/><Relationship Id="rId4" Type="http://schemas.openxmlformats.org/officeDocument/2006/relationships/image" Target="../media/image131.emf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emf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e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7.emf"/><Relationship Id="rId4" Type="http://schemas.openxmlformats.org/officeDocument/2006/relationships/image" Target="../media/image136.e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e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emf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emf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e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e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emf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emf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8.emf"/><Relationship Id="rId4" Type="http://schemas.openxmlformats.org/officeDocument/2006/relationships/image" Target="../media/image147.e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50.emf"/><Relationship Id="rId4" Type="http://schemas.openxmlformats.org/officeDocument/2006/relationships/image" Target="../media/image149.e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2.emf"/><Relationship Id="rId4" Type="http://schemas.openxmlformats.org/officeDocument/2006/relationships/image" Target="../media/image149.emf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9.emf"/><Relationship Id="rId4" Type="http://schemas.openxmlformats.org/officeDocument/2006/relationships/image" Target="../media/image153.em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9.emf"/><Relationship Id="rId4" Type="http://schemas.openxmlformats.org/officeDocument/2006/relationships/image" Target="../media/image154.e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6.emf"/><Relationship Id="rId4" Type="http://schemas.openxmlformats.org/officeDocument/2006/relationships/image" Target="../media/image155.emf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7.em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9.e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emf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1.em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emf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4.emf"/><Relationship Id="rId4" Type="http://schemas.openxmlformats.org/officeDocument/2006/relationships/image" Target="../media/image163.emf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5.emf"/><Relationship Id="rId4" Type="http://schemas.openxmlformats.org/officeDocument/2006/relationships/image" Target="../media/image163.emf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7.emf"/><Relationship Id="rId4" Type="http://schemas.openxmlformats.org/officeDocument/2006/relationships/image" Target="../media/image166.e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6.emf"/><Relationship Id="rId4" Type="http://schemas.openxmlformats.org/officeDocument/2006/relationships/image" Target="../media/image168.emf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emf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>
            <a:hlinkClick r:id="rId3" action="ppaction://hlinksldjump"/>
          </p:cNvPr>
          <p:cNvSpPr txBox="1"/>
          <p:nvPr/>
        </p:nvSpPr>
        <p:spPr>
          <a:xfrm>
            <a:off x="956626" y="2999900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简单数论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29" name="文本框 28">
            <a:hlinkClick r:id="rId4" action="ppaction://hlinksldjump"/>
          </p:cNvPr>
          <p:cNvSpPr txBox="1"/>
          <p:nvPr/>
        </p:nvSpPr>
        <p:spPr>
          <a:xfrm>
            <a:off x="956626" y="3882231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排列组合</a:t>
            </a:r>
          </a:p>
        </p:txBody>
      </p:sp>
      <p:sp>
        <p:nvSpPr>
          <p:cNvPr id="36" name="文本框 35">
            <a:hlinkClick r:id="rId5" action="ppaction://hlinksldjump"/>
          </p:cNvPr>
          <p:cNvSpPr txBox="1"/>
          <p:nvPr/>
        </p:nvSpPr>
        <p:spPr>
          <a:xfrm>
            <a:off x="956626" y="4743975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特殊数列</a:t>
            </a:r>
          </a:p>
        </p:txBody>
      </p:sp>
      <p:sp>
        <p:nvSpPr>
          <p:cNvPr id="37" name="文本框 36">
            <a:hlinkClick r:id="rId6" action="ppaction://hlinksldjump"/>
          </p:cNvPr>
          <p:cNvSpPr txBox="1"/>
          <p:nvPr/>
        </p:nvSpPr>
        <p:spPr>
          <a:xfrm>
            <a:off x="956626" y="5657837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容斥原理</a:t>
            </a:r>
          </a:p>
        </p:txBody>
      </p:sp>
      <p:sp>
        <p:nvSpPr>
          <p:cNvPr id="38" name="文本框 37">
            <a:hlinkClick r:id="rId7" action="ppaction://hlinksldjump"/>
          </p:cNvPr>
          <p:cNvSpPr txBox="1"/>
          <p:nvPr/>
        </p:nvSpPr>
        <p:spPr>
          <a:xfrm>
            <a:off x="6485556" y="2968369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抽屉原理</a:t>
            </a:r>
          </a:p>
        </p:txBody>
      </p:sp>
      <p:sp>
        <p:nvSpPr>
          <p:cNvPr id="39" name="文本框 38">
            <a:hlinkClick r:id="rId8" action="ppaction://hlinksldjump"/>
          </p:cNvPr>
          <p:cNvSpPr txBox="1"/>
          <p:nvPr/>
        </p:nvSpPr>
        <p:spPr>
          <a:xfrm>
            <a:off x="6485556" y="3882231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概率与期望</a:t>
            </a:r>
          </a:p>
        </p:txBody>
      </p:sp>
      <p:sp>
        <p:nvSpPr>
          <p:cNvPr id="40" name="文本框 39">
            <a:hlinkClick r:id="rId9" action="ppaction://hlinksldjump"/>
          </p:cNvPr>
          <p:cNvSpPr txBox="1"/>
          <p:nvPr/>
        </p:nvSpPr>
        <p:spPr>
          <a:xfrm>
            <a:off x="6485556" y="4743975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离散数学</a:t>
            </a:r>
          </a:p>
        </p:txBody>
      </p:sp>
      <p:sp>
        <p:nvSpPr>
          <p:cNvPr id="41" name="文本框 40">
            <a:hlinkClick r:id="rId10" action="ppaction://hlinksldjump"/>
          </p:cNvPr>
          <p:cNvSpPr txBox="1"/>
          <p:nvPr/>
        </p:nvSpPr>
        <p:spPr>
          <a:xfrm>
            <a:off x="6485556" y="5657837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博弈论入门</a:t>
            </a:r>
          </a:p>
        </p:txBody>
      </p:sp>
      <p:sp>
        <p:nvSpPr>
          <p:cNvPr id="2" name="矩形 1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1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4" action="ppaction://hlinksldjump"/>
              </a:rPr>
              <a:t> 第</a:t>
            </a:r>
            <a:r>
              <a:rPr lang="en-US" altLang="zh-CN" dirty="0">
                <a:hlinkClick r:id="rId4" action="ppaction://hlinksldjump"/>
              </a:rPr>
              <a:t>2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3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4</a:t>
            </a:r>
            <a:r>
              <a:rPr lang="zh-CN" altLang="en-US" dirty="0">
                <a:hlinkClick r:id="rId6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5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6</a:t>
            </a:r>
            <a:r>
              <a:rPr lang="zh-CN" altLang="en-US" dirty="0">
                <a:hlinkClick r:id="rId8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>
                <a:hlinkClick r:id="rId9" action="ppaction://hlinksldjump"/>
              </a:rPr>
              <a:t>第</a:t>
            </a:r>
            <a:r>
              <a:rPr lang="en-US" altLang="zh-CN" dirty="0">
                <a:hlinkClick r:id="rId9" action="ppaction://hlinksldjump"/>
              </a:rPr>
              <a:t>7</a:t>
            </a:r>
            <a:r>
              <a:rPr lang="zh-CN" altLang="en-US" dirty="0">
                <a:hlinkClick r:id="rId9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>
                <a:hlinkClick r:id="rId10" action="ppaction://hlinksldjump"/>
              </a:rPr>
              <a:t>第</a:t>
            </a:r>
            <a:r>
              <a:rPr lang="en-US" altLang="zh-CN" dirty="0">
                <a:hlinkClick r:id="rId10" action="ppaction://hlinksldjump"/>
              </a:rPr>
              <a:t>8</a:t>
            </a:r>
            <a:r>
              <a:rPr lang="zh-CN" altLang="en-US" dirty="0">
                <a:hlinkClick r:id="rId10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199601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333875" y="3333115"/>
            <a:ext cx="334137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简单数论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一、整数性质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二、整除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三、余数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四、素数与约数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31623" y="2896625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5" name="圆角矩形 116"/>
          <p:cNvSpPr/>
          <p:nvPr/>
        </p:nvSpPr>
        <p:spPr>
          <a:xfrm>
            <a:off x="4294891" y="492825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50632" y="4955031"/>
            <a:ext cx="3969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 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五、最大公约数与最小公倍数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94410" y="1221740"/>
            <a:ext cx="6572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CN" sz="2000" b="1" dirty="0">
                <a:solidFill>
                  <a:srgbClr val="554C51"/>
                </a:solidFill>
                <a:latin typeface="微软雅黑" panose="020B0503020204020204" charset="-122"/>
              </a:rPr>
              <a:t>1.带余除法，即欧几里德除法</a:t>
            </a:r>
            <a:endParaRPr kumimoji="0" lang="zh-CN" altLang="en-US" sz="2000" b="1" i="0" kern="1200" cap="none" spc="0" normalizeH="0" baseline="0" noProof="0" dirty="0">
              <a:solidFill>
                <a:srgbClr val="554C5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1620520"/>
            <a:ext cx="10587355" cy="455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07515"/>
            <a:ext cx="12228830" cy="9271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61360"/>
            <a:ext cx="11971020" cy="90741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265" y="4669155"/>
            <a:ext cx="11558270" cy="876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1357630"/>
            <a:ext cx="10565130" cy="852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00" y="2783205"/>
            <a:ext cx="11598275" cy="2831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025525"/>
            <a:ext cx="11532235" cy="19253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" y="3374390"/>
            <a:ext cx="11307445" cy="1949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2208530"/>
            <a:ext cx="11445875" cy="33813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1221740"/>
            <a:ext cx="11020425" cy="575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85" y="1891665"/>
            <a:ext cx="11288395" cy="2653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1232535"/>
            <a:ext cx="11841480" cy="561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" y="2406015"/>
            <a:ext cx="11330940" cy="1718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1232535"/>
            <a:ext cx="11841480" cy="5619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40" y="2208530"/>
            <a:ext cx="11805920" cy="2533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60" y="2167890"/>
            <a:ext cx="11181080" cy="2522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55" y="2304415"/>
            <a:ext cx="11025505" cy="20897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2245360"/>
            <a:ext cx="10786110" cy="284289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1740"/>
            <a:ext cx="13954125" cy="5289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2113280"/>
            <a:ext cx="10958195" cy="2887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1740"/>
            <a:ext cx="13954125" cy="52895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" y="2155190"/>
            <a:ext cx="10833735" cy="2408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15" y="1852295"/>
            <a:ext cx="9972040" cy="376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" y="1798955"/>
            <a:ext cx="10525760" cy="4351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25" y="1853565"/>
            <a:ext cx="10731500" cy="4048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45" y="2338705"/>
            <a:ext cx="10995660" cy="197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05" y="2326640"/>
            <a:ext cx="11373485" cy="2395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070" y="1089025"/>
            <a:ext cx="12498070" cy="4946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25" y="1780540"/>
            <a:ext cx="10307955" cy="4652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2074545"/>
            <a:ext cx="11304270" cy="297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045" y="2056765"/>
            <a:ext cx="9106535" cy="46024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30" y="1572895"/>
            <a:ext cx="10184765" cy="386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1740"/>
            <a:ext cx="12145010" cy="4603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141855"/>
            <a:ext cx="10908665" cy="252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1740"/>
            <a:ext cx="12145010" cy="460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75" y="2397125"/>
            <a:ext cx="10655935" cy="168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45" y="1221740"/>
            <a:ext cx="13016230" cy="4933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70" y="3290570"/>
            <a:ext cx="10368915" cy="126936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305" y="2117725"/>
            <a:ext cx="10236200" cy="840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515" y="1004570"/>
            <a:ext cx="13016230" cy="493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13940" y="1501775"/>
            <a:ext cx="7858760" cy="5021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约数与素数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35" y="2279650"/>
            <a:ext cx="10967720" cy="1663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645" y="1221740"/>
            <a:ext cx="10829290" cy="483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160" y="1501140"/>
            <a:ext cx="7120890" cy="51161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645" y="1005840"/>
            <a:ext cx="10829290" cy="483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" y="1130935"/>
            <a:ext cx="10938510" cy="4146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30" y="1987550"/>
            <a:ext cx="10808970" cy="2883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55" y="1126490"/>
            <a:ext cx="11039475" cy="4184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292985"/>
            <a:ext cx="10725785" cy="1548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0" y="1277620"/>
            <a:ext cx="12145010" cy="4603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" y="1910080"/>
            <a:ext cx="11015980" cy="4096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0" y="986155"/>
            <a:ext cx="12145010" cy="4603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940" y="2364740"/>
            <a:ext cx="10892790" cy="1651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0" y="986155"/>
            <a:ext cx="12145010" cy="4603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1603375"/>
            <a:ext cx="9975850" cy="33851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430" y="4999355"/>
            <a:ext cx="10196830" cy="772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" y="1102995"/>
            <a:ext cx="8762365" cy="5372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30" y="2261870"/>
            <a:ext cx="11025505" cy="2089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150" y="1875790"/>
            <a:ext cx="8665210" cy="42392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65" y="2397760"/>
            <a:ext cx="10967720" cy="1663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470" y="1692275"/>
            <a:ext cx="8124190" cy="4883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" y="1092200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990" y="1689735"/>
            <a:ext cx="8121650" cy="4882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55" y="1092200"/>
            <a:ext cx="8625840" cy="5289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70" y="1621155"/>
            <a:ext cx="8848090" cy="499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25" y="1158875"/>
            <a:ext cx="11163935" cy="5038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2535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490720" y="3491230"/>
            <a:ext cx="312928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排列组合  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一、两个基本原理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二、排列与组合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4151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三、排列组合常见的计数方法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四、可重复排列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405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两个基本原理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10" y="1119505"/>
            <a:ext cx="9592945" cy="50609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094865"/>
            <a:ext cx="10809605" cy="243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405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两个基本原理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9540" y="1210945"/>
            <a:ext cx="11876405" cy="4502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15" y="2095500"/>
            <a:ext cx="10966450" cy="12471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15" y="3776980"/>
            <a:ext cx="10676255" cy="1214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55" y="1221740"/>
            <a:ext cx="12446000" cy="4718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55" y="2458720"/>
            <a:ext cx="11039475" cy="1673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635" y="23762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95" y="1212850"/>
            <a:ext cx="12161520" cy="46101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" y="2155190"/>
            <a:ext cx="12219305" cy="2757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30" y="1153795"/>
            <a:ext cx="1304925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45" y="2407920"/>
            <a:ext cx="10892790" cy="1651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35" y="1212215"/>
            <a:ext cx="12445365" cy="4718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00" y="1977390"/>
            <a:ext cx="10857865" cy="3684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082675"/>
            <a:ext cx="13350240" cy="506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165" y="2201545"/>
            <a:ext cx="11713210" cy="1776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050290"/>
            <a:ext cx="13350240" cy="506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80" y="1927860"/>
            <a:ext cx="12523470" cy="2373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028700"/>
            <a:ext cx="13350240" cy="506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925320"/>
            <a:ext cx="11915140" cy="2688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" y="1920875"/>
            <a:ext cx="10993755" cy="8337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35" y="3086735"/>
            <a:ext cx="10575290" cy="2386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15" y="2313305"/>
            <a:ext cx="11005185" cy="2483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40" y="2362200"/>
            <a:ext cx="11085830" cy="2101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65" y="1876425"/>
            <a:ext cx="10920095" cy="8280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30" y="3326130"/>
            <a:ext cx="10666730" cy="1617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2105" y="1134745"/>
            <a:ext cx="14221460" cy="5391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" y="2763520"/>
            <a:ext cx="10546715" cy="199898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20" y="1842135"/>
            <a:ext cx="11541760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2105" y="1134745"/>
            <a:ext cx="14221460" cy="5391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20" y="1842135"/>
            <a:ext cx="11541760" cy="437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95" y="2900045"/>
            <a:ext cx="10877550" cy="1236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90" y="1775460"/>
            <a:ext cx="10955655" cy="8305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06040"/>
            <a:ext cx="11859895" cy="4495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25" y="3230245"/>
            <a:ext cx="10594340" cy="279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84425"/>
            <a:ext cx="11849100" cy="13474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5415" y="1775460"/>
            <a:ext cx="1400683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500" y="2587625"/>
            <a:ext cx="10953750" cy="330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5415" y="1775460"/>
            <a:ext cx="1400683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460" y="2594610"/>
            <a:ext cx="11113135" cy="2507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可重复排列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" y="1031875"/>
            <a:ext cx="11025505" cy="20897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" y="3645535"/>
            <a:ext cx="10816590" cy="1640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129030"/>
            <a:ext cx="11022965" cy="5391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90" y="1026160"/>
            <a:ext cx="10644505" cy="6014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1740"/>
            <a:ext cx="11002010" cy="4965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968500"/>
            <a:ext cx="11305540" cy="2653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94241" y="202048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715510" y="3411855"/>
            <a:ext cx="322643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特殊数列  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19324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10539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5531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Catalan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数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137290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Catalan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数列的应用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9" name="圆角矩形 116"/>
          <p:cNvSpPr/>
          <p:nvPr/>
        </p:nvSpPr>
        <p:spPr>
          <a:xfrm>
            <a:off x="4316258" y="4112280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2000" y="414417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三、第二类斯特林数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9" grpId="0" animBg="1"/>
      <p:bldP spid="2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95" y="1582420"/>
            <a:ext cx="10945495" cy="3299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8135" y="733425"/>
            <a:ext cx="12583160" cy="4270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10" y="1932940"/>
            <a:ext cx="11017885" cy="2903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22" name="图片 1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50" y="1570990"/>
            <a:ext cx="10536555" cy="399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05" y="1459230"/>
            <a:ext cx="10892155" cy="3696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</a:p>
        </p:txBody>
      </p:sp>
      <p:pic>
        <p:nvPicPr>
          <p:cNvPr id="21" name="图片 21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455" y="1221740"/>
            <a:ext cx="9674225" cy="4707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80" y="1507490"/>
            <a:ext cx="11146155" cy="420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80" y="1507490"/>
            <a:ext cx="11146155" cy="420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210" y="2089150"/>
            <a:ext cx="11931015" cy="1809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15" y="2317115"/>
            <a:ext cx="10835005" cy="2855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45" y="2171700"/>
            <a:ext cx="10854690" cy="3272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70" y="2077085"/>
            <a:ext cx="10974705" cy="372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80" y="2454275"/>
            <a:ext cx="11181080" cy="169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1230630"/>
            <a:ext cx="10616565" cy="4791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75" y="1795780"/>
            <a:ext cx="10930255" cy="2466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23452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011973" y="3281018"/>
            <a:ext cx="3179379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 容斥原理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一、集合间的容斥关系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二、错位排列问题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312" y="1994305"/>
            <a:ext cx="1810956" cy="111675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594" y="4362541"/>
            <a:ext cx="1716594" cy="15337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00" y="3551555"/>
            <a:ext cx="12446000" cy="6007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985" y="1214120"/>
            <a:ext cx="14104620" cy="534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35" y="1207770"/>
            <a:ext cx="14154785" cy="5365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353310"/>
            <a:ext cx="11037570" cy="332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t="43856" b="1"/>
          <a:stretch>
            <a:fillRect/>
          </a:stretch>
        </p:blipFill>
        <p:spPr>
          <a:xfrm>
            <a:off x="367030" y="1494790"/>
            <a:ext cx="11220450" cy="4008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" y="2026920"/>
            <a:ext cx="12265660" cy="2014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585595"/>
            <a:ext cx="11057255" cy="3912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0660" y="1137920"/>
            <a:ext cx="12278995" cy="4654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50" y="2099310"/>
            <a:ext cx="11035665" cy="3745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0660" y="1012190"/>
            <a:ext cx="12278995" cy="4654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45" y="1379220"/>
            <a:ext cx="10812145" cy="5288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" y="1179830"/>
            <a:ext cx="12912090" cy="489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" y="2064385"/>
            <a:ext cx="11396980" cy="2684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426210"/>
            <a:ext cx="11222990" cy="3808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0" y="1624330"/>
            <a:ext cx="11271885" cy="3397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0216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556803" y="3281018"/>
            <a:ext cx="3179379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 抽屉原理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一、第一抽屉原理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二、第二抽屉原理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圆角矩形 116"/>
          <p:cNvSpPr/>
          <p:nvPr/>
        </p:nvSpPr>
        <p:spPr>
          <a:xfrm>
            <a:off x="4357607" y="43992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16902" y="44356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三、抽屉原理的简单应用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8" grpId="0" animBg="1"/>
      <p:bldP spid="19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05" y="323215"/>
            <a:ext cx="205867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第一抽屉原理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2046605"/>
            <a:ext cx="11374120" cy="1724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51622" y="33688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第二抽屉原理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70" y="1929130"/>
            <a:ext cx="11017885" cy="4819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30" y="2989580"/>
            <a:ext cx="10916285" cy="1423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抽屉原理的简单应用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80" y="2173605"/>
            <a:ext cx="11072495" cy="1259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抽屉原理的简单应用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25" y="1229360"/>
            <a:ext cx="11120120" cy="5018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" y="1591310"/>
            <a:ext cx="11229340" cy="3648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12276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34740" y="3281045"/>
            <a:ext cx="421195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 概率与期望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5954894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2" y="1641511"/>
            <a:ext cx="569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一、几种特殊事件的概率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569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二、概率计算中的几个常用公式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51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三、数学期望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52643" y="2417418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6" grpId="0"/>
      <p:bldP spid="47" grpId="0"/>
      <p:bldP spid="48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几种特殊事件的概率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592580"/>
            <a:ext cx="11082020" cy="4180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几种特殊事件的概率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325880"/>
            <a:ext cx="11255375" cy="4246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概率计算中的几个常用公式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70" y="1988185"/>
            <a:ext cx="11296650" cy="2141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数学期望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536700"/>
            <a:ext cx="11219815" cy="4232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50" y="900430"/>
            <a:ext cx="9144635" cy="5496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80" y="889635"/>
            <a:ext cx="9648825" cy="5799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51392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109720" y="3281045"/>
            <a:ext cx="364109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  离散数学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2206763" y="95375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849109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一、逻辑运算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4593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二、集合运算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21740"/>
            <a:ext cx="11541760" cy="4375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1918970"/>
            <a:ext cx="11271885" cy="3397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725" y="1100455"/>
            <a:ext cx="10281285" cy="4375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1795145"/>
            <a:ext cx="11181080" cy="847725"/>
          </a:xfrm>
          <a:prstGeom prst="rect">
            <a:avLst/>
          </a:prstGeom>
        </p:spPr>
      </p:pic>
      <p:pic>
        <p:nvPicPr>
          <p:cNvPr id="74" name="图片 1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845" y="2586990"/>
            <a:ext cx="5181600" cy="3743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725" y="1100455"/>
            <a:ext cx="10281285" cy="437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45" y="2256155"/>
            <a:ext cx="10817860" cy="2050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65" y="1632585"/>
            <a:ext cx="10882630" cy="47523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2725" y="1044575"/>
            <a:ext cx="10281285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25" y="2021205"/>
            <a:ext cx="12727940" cy="37973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2725" y="1240155"/>
            <a:ext cx="10281285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727727" y="3676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集合运算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" y="1210945"/>
            <a:ext cx="11061065" cy="12579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40" y="2747645"/>
            <a:ext cx="10912475" cy="2875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" y="1343025"/>
            <a:ext cx="11063605" cy="4573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70" y="1529080"/>
            <a:ext cx="10956925" cy="3757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229995"/>
            <a:ext cx="11035665" cy="4980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417320"/>
            <a:ext cx="11182985" cy="4218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不定项选择题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25" y="1291590"/>
            <a:ext cx="10714355" cy="459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不定项选择题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1082675"/>
            <a:ext cx="11275060" cy="5344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6693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138930" y="3230245"/>
            <a:ext cx="399986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  博弈论入门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9860" y="1165860"/>
            <a:ext cx="12294870" cy="4660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2012950"/>
            <a:ext cx="11143615" cy="3522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9860" y="1165860"/>
            <a:ext cx="12294870" cy="466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40" y="2376805"/>
            <a:ext cx="10999470" cy="109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920" y="1310640"/>
            <a:ext cx="10804525" cy="4095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2245995"/>
            <a:ext cx="11218545" cy="2126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50" y="2169160"/>
            <a:ext cx="11600180" cy="34969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1920" y="1310640"/>
            <a:ext cx="10804525" cy="40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sp>
        <p:nvSpPr>
          <p:cNvPr id="21" name="矩形 20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10" y="1976755"/>
            <a:ext cx="11093450" cy="1682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01791" y="2271019"/>
            <a:ext cx="380829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谢谢！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COMMONDATA" val="eyJoZGlkIjoiNTlmZGViN2IwMzk5YTlkZDA0ZmJkYjNiZmE3NjYzM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310,&quot;width&quot;:8310}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1033</Words>
  <Application>Microsoft Office PowerPoint</Application>
  <PresentationFormat>宽屏</PresentationFormat>
  <Paragraphs>449</Paragraphs>
  <Slides>142</Slides>
  <Notes>142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142</vt:i4>
      </vt:variant>
    </vt:vector>
  </HeadingPairs>
  <TitlesOfParts>
    <vt:vector size="149" baseType="lpstr">
      <vt:lpstr>等线</vt:lpstr>
      <vt:lpstr>经典综艺体简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rate Sai</cp:lastModifiedBy>
  <cp:revision>191</cp:revision>
  <dcterms:created xsi:type="dcterms:W3CDTF">2017-08-18T03:02:00Z</dcterms:created>
  <dcterms:modified xsi:type="dcterms:W3CDTF">2025-06-13T10:58:14Z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926086DAFB0B4ABE8B43D5EB48487866</vt:lpwstr>
  </property>
</Properties>
</file>