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134"/>
  </p:notesMasterIdLst>
  <p:sldIdLst>
    <p:sldId id="262" r:id="rId2"/>
    <p:sldId id="390" r:id="rId3"/>
    <p:sldId id="264" r:id="rId4"/>
    <p:sldId id="271" r:id="rId5"/>
    <p:sldId id="272" r:id="rId6"/>
    <p:sldId id="273" r:id="rId7"/>
    <p:sldId id="274" r:id="rId8"/>
    <p:sldId id="275" r:id="rId9"/>
    <p:sldId id="276" r:id="rId10"/>
    <p:sldId id="391" r:id="rId11"/>
    <p:sldId id="277" r:id="rId12"/>
    <p:sldId id="278" r:id="rId13"/>
    <p:sldId id="279" r:id="rId14"/>
    <p:sldId id="280" r:id="rId15"/>
    <p:sldId id="405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392" r:id="rId28"/>
    <p:sldId id="293" r:id="rId29"/>
    <p:sldId id="294" r:id="rId30"/>
    <p:sldId id="295" r:id="rId31"/>
    <p:sldId id="296" r:id="rId32"/>
    <p:sldId id="297" r:id="rId33"/>
    <p:sldId id="298" r:id="rId34"/>
    <p:sldId id="404" r:id="rId35"/>
    <p:sldId id="299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308" r:id="rId44"/>
    <p:sldId id="309" r:id="rId45"/>
    <p:sldId id="393" r:id="rId46"/>
    <p:sldId id="310" r:id="rId47"/>
    <p:sldId id="311" r:id="rId48"/>
    <p:sldId id="312" r:id="rId49"/>
    <p:sldId id="403" r:id="rId50"/>
    <p:sldId id="313" r:id="rId51"/>
    <p:sldId id="315" r:id="rId52"/>
    <p:sldId id="316" r:id="rId53"/>
    <p:sldId id="317" r:id="rId54"/>
    <p:sldId id="318" r:id="rId55"/>
    <p:sldId id="319" r:id="rId56"/>
    <p:sldId id="394" r:id="rId57"/>
    <p:sldId id="320" r:id="rId58"/>
    <p:sldId id="321" r:id="rId59"/>
    <p:sldId id="322" r:id="rId60"/>
    <p:sldId id="402" r:id="rId61"/>
    <p:sldId id="323" r:id="rId62"/>
    <p:sldId id="324" r:id="rId63"/>
    <p:sldId id="326" r:id="rId64"/>
    <p:sldId id="327" r:id="rId65"/>
    <p:sldId id="328" r:id="rId66"/>
    <p:sldId id="329" r:id="rId67"/>
    <p:sldId id="330" r:id="rId68"/>
    <p:sldId id="331" r:id="rId69"/>
    <p:sldId id="332" r:id="rId70"/>
    <p:sldId id="333" r:id="rId71"/>
    <p:sldId id="395" r:id="rId72"/>
    <p:sldId id="334" r:id="rId73"/>
    <p:sldId id="407" r:id="rId74"/>
    <p:sldId id="335" r:id="rId75"/>
    <p:sldId id="336" r:id="rId76"/>
    <p:sldId id="401" r:id="rId77"/>
    <p:sldId id="337" r:id="rId78"/>
    <p:sldId id="339" r:id="rId79"/>
    <p:sldId id="340" r:id="rId80"/>
    <p:sldId id="341" r:id="rId81"/>
    <p:sldId id="342" r:id="rId82"/>
    <p:sldId id="343" r:id="rId83"/>
    <p:sldId id="344" r:id="rId84"/>
    <p:sldId id="345" r:id="rId85"/>
    <p:sldId id="396" r:id="rId86"/>
    <p:sldId id="346" r:id="rId87"/>
    <p:sldId id="347" r:id="rId88"/>
    <p:sldId id="348" r:id="rId89"/>
    <p:sldId id="349" r:id="rId90"/>
    <p:sldId id="351" r:id="rId91"/>
    <p:sldId id="352" r:id="rId92"/>
    <p:sldId id="353" r:id="rId93"/>
    <p:sldId id="354" r:id="rId94"/>
    <p:sldId id="355" r:id="rId95"/>
    <p:sldId id="356" r:id="rId96"/>
    <p:sldId id="357" r:id="rId97"/>
    <p:sldId id="358" r:id="rId98"/>
    <p:sldId id="397" r:id="rId99"/>
    <p:sldId id="359" r:id="rId100"/>
    <p:sldId id="360" r:id="rId101"/>
    <p:sldId id="400" r:id="rId102"/>
    <p:sldId id="361" r:id="rId103"/>
    <p:sldId id="363" r:id="rId104"/>
    <p:sldId id="364" r:id="rId105"/>
    <p:sldId id="365" r:id="rId106"/>
    <p:sldId id="366" r:id="rId107"/>
    <p:sldId id="408" r:id="rId108"/>
    <p:sldId id="367" r:id="rId109"/>
    <p:sldId id="368" r:id="rId110"/>
    <p:sldId id="369" r:id="rId111"/>
    <p:sldId id="370" r:id="rId112"/>
    <p:sldId id="371" r:id="rId113"/>
    <p:sldId id="372" r:id="rId114"/>
    <p:sldId id="373" r:id="rId115"/>
    <p:sldId id="374" r:id="rId116"/>
    <p:sldId id="375" r:id="rId117"/>
    <p:sldId id="376" r:id="rId118"/>
    <p:sldId id="398" r:id="rId119"/>
    <p:sldId id="377" r:id="rId120"/>
    <p:sldId id="378" r:id="rId121"/>
    <p:sldId id="379" r:id="rId122"/>
    <p:sldId id="380" r:id="rId123"/>
    <p:sldId id="381" r:id="rId124"/>
    <p:sldId id="382" r:id="rId125"/>
    <p:sldId id="383" r:id="rId126"/>
    <p:sldId id="384" r:id="rId127"/>
    <p:sldId id="385" r:id="rId128"/>
    <p:sldId id="399" r:id="rId129"/>
    <p:sldId id="386" r:id="rId130"/>
    <p:sldId id="387" r:id="rId131"/>
    <p:sldId id="388" r:id="rId132"/>
    <p:sldId id="389" r:id="rId133"/>
  </p:sldIdLst>
  <p:sldSz cx="12192000" cy="6858000"/>
  <p:notesSz cx="6858000" cy="9144000"/>
  <p:custDataLst>
    <p:tags r:id="rId13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151"/>
    <a:srgbClr val="454141"/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2" autoAdjust="0"/>
    <p:restoredTop sz="94660"/>
  </p:normalViewPr>
  <p:slideViewPr>
    <p:cSldViewPr snapToGrid="0">
      <p:cViewPr varScale="1">
        <p:scale>
          <a:sx n="90" d="100"/>
          <a:sy n="90" d="100"/>
        </p:scale>
        <p:origin x="1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notesMaster" Target="notesMasters/notesMaster1.xml"/><Relationship Id="rId139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ags" Target="tags/tag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  <a:t>2022/7/21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878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73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078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360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1468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247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669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468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581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546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205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019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027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70167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9698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3774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1428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1756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8438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930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1677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5161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041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12171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66539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8579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8019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6086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5065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77027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31542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97919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1000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8048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8104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9605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082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51148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12903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9857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610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67051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0540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66770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13774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2288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4765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84247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280346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0645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2705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61641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90483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48075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018408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686121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141218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85580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75327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84356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375323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820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361196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04319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092350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811960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631026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821141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597306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64716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05308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74284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75824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1525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56680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81026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27258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67143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20651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63445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95208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85002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63075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81591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84600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66510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86444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149123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3008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63928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8524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18062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139793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13922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97644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693642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71181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94401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212062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6837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167269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52387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261989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00320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945016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9037754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822206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54010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88501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375236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487082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2498384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7004457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3094604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5702555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968935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92628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55376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685009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87633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134898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979003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371010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315825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408064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097431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5862789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519729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293800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7837771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869078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32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3450B76-4660-406D-895D-FBD6E11E01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4925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726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png"/><Relationship Id="rId4" Type="http://schemas.openxmlformats.org/officeDocument/2006/relationships/image" Target="../media/image84.wmf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2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notesSlide" Target="../notesSlides/notesSlide113.xml"/><Relationship Id="rId7" Type="http://schemas.openxmlformats.org/officeDocument/2006/relationships/image" Target="../media/image10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5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pn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12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png"/><Relationship Id="rId5" Type="http://schemas.openxmlformats.org/officeDocument/2006/relationships/image" Target="../media/image2.png"/><Relationship Id="rId4" Type="http://schemas.openxmlformats.org/officeDocument/2006/relationships/image" Target="../media/image117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png"/><Relationship Id="rId5" Type="http://schemas.openxmlformats.org/officeDocument/2006/relationships/image" Target="../media/image2.png"/><Relationship Id="rId4" Type="http://schemas.openxmlformats.org/officeDocument/2006/relationships/image" Target="../media/image120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2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3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4.png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5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0BE6C2D7-A0D3-4561-805B-A1823985D7C4}"/>
              </a:ext>
            </a:extLst>
          </p:cNvPr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AA7A0F3-9A96-4002-AE12-9CD964F40A65}"/>
              </a:ext>
            </a:extLst>
          </p:cNvPr>
          <p:cNvSpPr txBox="1"/>
          <p:nvPr/>
        </p:nvSpPr>
        <p:spPr>
          <a:xfrm>
            <a:off x="956626" y="2968369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计算机概述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74F829B-BBCD-4ED2-9A6C-5FFCFBFEEBBC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5E1ECF26-244B-42EC-8F98-7B484C795FCC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671B44AE-0D78-4813-91B7-47DEB4DCD819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1B954EFD-E3E7-41DC-B9C3-DEB63DBFCE5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08A77561-1B66-40D7-8863-CB958F0E0F1C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CCFE334E-92CD-4D3D-A6BB-B5534182B3CF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8E714CEE-6BE5-4DF5-9319-5CA3913867E5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53FC4598-0A7E-49F4-A70D-703E63432EA6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57D66345-00FF-44A2-BFA3-43AC40FD5F54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C7A34A82-62F5-47F0-8630-16C737D63A02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4B65BAF9-DCBE-49E4-A033-5B8CA3B056D8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5A589FA5-5C28-4D04-84CF-97F06AC0309A}"/>
              </a:ext>
            </a:extLst>
          </p:cNvPr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EA395CC9-8C1B-42A5-AA3D-6B89E79F3C8C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0E92F3A0-542E-49AF-9518-3AB334CCE7C2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4392F66F-557C-4F41-A34D-22782BAE47E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5CBF5333-D74E-480B-B698-0E2A2E25C552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8AC72762-860F-4C7A-BDC6-AF5BE9F8436D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E84A3ADD-8D27-40FA-88C6-4B0B4E1AFCBD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9D66C13B-53C4-4A59-845D-BD743528B000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8BF8B783-B65E-4DCA-8B8E-1902896E505D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1D8F0C9D-8A2A-4204-BE17-84A70B6569AF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D7177ECF-92FA-4FA1-A3F7-27634E88808D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71" name="矩形 70">
            <a:extLst>
              <a:ext uri="{FF2B5EF4-FFF2-40B4-BE49-F238E27FC236}">
                <a16:creationId xmlns:a16="http://schemas.microsoft.com/office/drawing/2014/main" id="{723E380C-E6D1-4FB4-B146-42E88CC04FD7}"/>
              </a:ext>
            </a:extLst>
          </p:cNvPr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  <p:sp>
        <p:nvSpPr>
          <p:cNvPr id="29" name="文本框 28"/>
          <p:cNvSpPr txBox="1"/>
          <p:nvPr/>
        </p:nvSpPr>
        <p:spPr>
          <a:xfrm>
            <a:off x="956626" y="3882231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计算机系统的基本结构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956626" y="4743975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3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计算机软件系统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56626" y="5657837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计算机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语言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485556" y="2968369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5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数制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转换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485556" y="3882231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6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信息编码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表示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485556" y="4743975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7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原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码补码反码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485556" y="5657837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8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计算机网络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62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0BE6C2D7-A0D3-4561-805B-A1823985D7C4}"/>
              </a:ext>
            </a:extLst>
          </p:cNvPr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AA7A0F3-9A96-4002-AE12-9CD964F40A65}"/>
              </a:ext>
            </a:extLst>
          </p:cNvPr>
          <p:cNvSpPr txBox="1"/>
          <p:nvPr/>
        </p:nvSpPr>
        <p:spPr>
          <a:xfrm>
            <a:off x="3664384" y="3553144"/>
            <a:ext cx="4083510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计算机概述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74F829B-BBCD-4ED2-9A6C-5FFCFBFEEBBC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5E1ECF26-244B-42EC-8F98-7B484C795FCC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671B44AE-0D78-4813-91B7-47DEB4DCD819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1B954EFD-E3E7-41DC-B9C3-DEB63DBFCE5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08A77561-1B66-40D7-8863-CB958F0E0F1C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CCFE334E-92CD-4D3D-A6BB-B5534182B3CF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8E714CEE-6BE5-4DF5-9319-5CA3913867E5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53FC4598-0A7E-49F4-A70D-703E63432EA6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57D66345-00FF-44A2-BFA3-43AC40FD5F54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C7A34A82-62F5-47F0-8630-16C737D63A02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4B65BAF9-DCBE-49E4-A033-5B8CA3B056D8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5A589FA5-5C28-4D04-84CF-97F06AC0309A}"/>
              </a:ext>
            </a:extLst>
          </p:cNvPr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EA395CC9-8C1B-42A5-AA3D-6B89E79F3C8C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0E92F3A0-542E-49AF-9518-3AB334CCE7C2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4392F66F-557C-4F41-A34D-22782BAE47E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5CBF5333-D74E-480B-B698-0E2A2E25C552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8AC72762-860F-4C7A-BDC6-AF5BE9F8436D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E84A3ADD-8D27-40FA-88C6-4B0B4E1AFCBD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9D66C13B-53C4-4A59-845D-BD743528B000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8BF8B783-B65E-4DCA-8B8E-1902896E505D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1D8F0C9D-8A2A-4204-BE17-84A70B6569AF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D7177ECF-92FA-4FA1-A3F7-27634E88808D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71" name="矩形 70">
            <a:extLst>
              <a:ext uri="{FF2B5EF4-FFF2-40B4-BE49-F238E27FC236}">
                <a16:creationId xmlns:a16="http://schemas.microsoft.com/office/drawing/2014/main" id="{723E380C-E6D1-4FB4-B146-42E88CC04FD7}"/>
              </a:ext>
            </a:extLst>
          </p:cNvPr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25087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>
            <a:extLst>
              <a:ext uri="{FF2B5EF4-FFF2-40B4-BE49-F238E27FC236}">
                <a16:creationId xmlns:a16="http://schemas.microsoft.com/office/drawing/2014/main" id="{D0616868-9964-4AB9-B121-5BB0F1C17E46}"/>
              </a:ext>
            </a:extLst>
          </p:cNvPr>
          <p:cNvSpPr/>
          <p:nvPr/>
        </p:nvSpPr>
        <p:spPr>
          <a:xfrm>
            <a:off x="4294891" y="16055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3" name="圆角矩形 116">
            <a:extLst>
              <a:ext uri="{FF2B5EF4-FFF2-40B4-BE49-F238E27FC236}">
                <a16:creationId xmlns:a16="http://schemas.microsoft.com/office/drawing/2014/main" id="{F0CC6BAE-6F73-458A-B6E7-BD336ED41397}"/>
              </a:ext>
            </a:extLst>
          </p:cNvPr>
          <p:cNvSpPr/>
          <p:nvPr/>
        </p:nvSpPr>
        <p:spPr>
          <a:xfrm>
            <a:off x="4294891" y="24174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4" name="圆角矩形 117">
            <a:extLst>
              <a:ext uri="{FF2B5EF4-FFF2-40B4-BE49-F238E27FC236}">
                <a16:creationId xmlns:a16="http://schemas.microsoft.com/office/drawing/2014/main" id="{CA62D261-A17D-461F-AC66-22D03A294FF8}"/>
              </a:ext>
            </a:extLst>
          </p:cNvPr>
          <p:cNvSpPr/>
          <p:nvPr/>
        </p:nvSpPr>
        <p:spPr>
          <a:xfrm>
            <a:off x="4294891" y="322711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5" name="圆角矩形 118">
            <a:extLst>
              <a:ext uri="{FF2B5EF4-FFF2-40B4-BE49-F238E27FC236}">
                <a16:creationId xmlns:a16="http://schemas.microsoft.com/office/drawing/2014/main" id="{65A81532-3EC7-4AB7-A435-2A90C04B437D}"/>
              </a:ext>
            </a:extLst>
          </p:cNvPr>
          <p:cNvSpPr/>
          <p:nvPr/>
        </p:nvSpPr>
        <p:spPr>
          <a:xfrm>
            <a:off x="4294891" y="402502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3F8B4E4-F763-4C90-B4EA-75FB1F93C683}"/>
              </a:ext>
            </a:extLst>
          </p:cNvPr>
          <p:cNvSpPr txBox="1"/>
          <p:nvPr/>
        </p:nvSpPr>
        <p:spPr>
          <a:xfrm>
            <a:off x="4550633" y="1641511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一、发展史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11E2E916-710B-4BC9-858B-50899F497063}"/>
              </a:ext>
            </a:extLst>
          </p:cNvPr>
          <p:cNvSpPr txBox="1"/>
          <p:nvPr/>
        </p:nvSpPr>
        <p:spPr>
          <a:xfrm>
            <a:off x="4550633" y="2449312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二、计算机的分类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586EC1B-0CE1-4EDF-9D1E-61619F59AE19}"/>
              </a:ext>
            </a:extLst>
          </p:cNvPr>
          <p:cNvSpPr txBox="1"/>
          <p:nvPr/>
        </p:nvSpPr>
        <p:spPr>
          <a:xfrm>
            <a:off x="4550633" y="3214905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三、计算机的基本特征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E538A1F5-C017-4553-B81B-A6B4EBE91E81}"/>
              </a:ext>
            </a:extLst>
          </p:cNvPr>
          <p:cNvSpPr txBox="1"/>
          <p:nvPr/>
        </p:nvSpPr>
        <p:spPr>
          <a:xfrm>
            <a:off x="4550633" y="4031414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四、计算机的应用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3662201-1C18-4403-BF90-60AB1FD86431}"/>
              </a:ext>
            </a:extLst>
          </p:cNvPr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0793EA66-49F8-473E-877A-B73CED7F1B97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17CB3D79-A1FC-4BAA-9C1E-D0CB21FF7AD0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3BB41F75-1550-43EF-9B08-96B3C7D012B6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D7D6E18B-CD6C-4C25-9000-2C833F16D6F0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9C5C1300-217C-4ED5-BD9B-161E4C89F139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AF99C61C-CDCA-47C6-BA97-E739216117B3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0AF0B079-10FA-4199-B62F-C8F0BEF8EE59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1A99EE54-622A-45D7-8D5E-AED4EF451542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C0D510BA-AA50-4919-9F3B-0509D450E313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91F8121C-805D-4B93-B526-53C4169492B2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529A9D7F-94C6-4240-8D9D-2FBA32FF63CB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288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计算机发展史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FA18B23-6F0F-42CF-8B7F-9220BDD39B44}"/>
              </a:ext>
            </a:extLst>
          </p:cNvPr>
          <p:cNvSpPr txBox="1"/>
          <p:nvPr/>
        </p:nvSpPr>
        <p:spPr>
          <a:xfrm>
            <a:off x="1462435" y="925648"/>
            <a:ext cx="6104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377">
              <a:defRPr/>
            </a:pPr>
            <a:r>
              <a:rPr lang="en-US" altLang="zh-CN" sz="2000" b="1" dirty="0">
                <a:solidFill>
                  <a:srgbClr val="554C51"/>
                </a:solidFill>
                <a:latin typeface="微软雅黑"/>
              </a:rPr>
              <a:t>1.</a:t>
            </a:r>
            <a:r>
              <a:rPr lang="zh-CN" altLang="en-US" sz="2000" b="1" dirty="0">
                <a:solidFill>
                  <a:srgbClr val="554C51"/>
                </a:solidFill>
                <a:latin typeface="微软雅黑"/>
              </a:rPr>
              <a:t>计算机发展的五个阶段划分：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554C51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78" y="1685393"/>
            <a:ext cx="10108044" cy="348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5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计算机发展史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64" y="1484393"/>
            <a:ext cx="9736156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66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75" y="841023"/>
            <a:ext cx="10449450" cy="517595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524000" y="279557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计算机发展史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pic>
        <p:nvPicPr>
          <p:cNvPr id="17" name="图片 1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350" y="2702214"/>
            <a:ext cx="5381300" cy="20354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582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计算机的分类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91" y="1221588"/>
            <a:ext cx="9980017" cy="4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91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计算机的基本特征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62" y="1526459"/>
            <a:ext cx="10754276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2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计算机的应用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1526459"/>
            <a:ext cx="10004403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2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25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320362"/>
            <a:ext cx="11900423" cy="466384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373835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2" y="1179008"/>
            <a:ext cx="11949196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207973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2" y="1386290"/>
            <a:ext cx="11949196" cy="50784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108977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2" y="1570868"/>
            <a:ext cx="11949196" cy="295072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16579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03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136428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不定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项选择题</a:t>
            </a:r>
          </a:p>
        </p:txBody>
      </p:sp>
    </p:spTree>
    <p:extLst>
      <p:ext uri="{BB962C8B-B14F-4D97-AF65-F5344CB8AC3E}">
        <p14:creationId xmlns:p14="http://schemas.microsoft.com/office/powerpoint/2010/main" val="248567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计算机系统的基本结构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94307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322711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5" name="圆角矩形 118"/>
          <p:cNvSpPr/>
          <p:nvPr/>
        </p:nvSpPr>
        <p:spPr>
          <a:xfrm>
            <a:off x="4294891" y="402502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164151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一、处理器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二、存储器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三、输入设备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550633" y="403141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四、输出设备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" name="圆角矩形 118"/>
          <p:cNvSpPr/>
          <p:nvPr/>
        </p:nvSpPr>
        <p:spPr>
          <a:xfrm>
            <a:off x="4294891" y="4787659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50633" y="4794049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五、总线结构</a:t>
            </a:r>
          </a:p>
        </p:txBody>
      </p:sp>
      <p:sp>
        <p:nvSpPr>
          <p:cNvPr id="4" name="圆角矩形 118"/>
          <p:cNvSpPr/>
          <p:nvPr/>
        </p:nvSpPr>
        <p:spPr>
          <a:xfrm>
            <a:off x="4294891" y="544361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50633" y="545000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六、主要性能指标</a:t>
            </a:r>
          </a:p>
        </p:txBody>
      </p:sp>
    </p:spTree>
    <p:extLst>
      <p:ext uri="{BB962C8B-B14F-4D97-AF65-F5344CB8AC3E}">
        <p14:creationId xmlns:p14="http://schemas.microsoft.com/office/powerpoint/2010/main" val="407592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  <p:bldP spid="2" grpId="0" bldLvl="0" animBg="1"/>
      <p:bldP spid="3" grpId="0"/>
      <p:bldP spid="4" grpId="0" bldLvl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处理器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929146"/>
            <a:ext cx="11034716" cy="570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2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存储器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 descr="clip_image001_0000">
            <a:extLst>
              <a:ext uri="{FF2B5EF4-FFF2-40B4-BE49-F238E27FC236}">
                <a16:creationId xmlns:a16="http://schemas.microsoft.com/office/drawing/2014/main" id="{7787530A-DC30-433A-B7A0-34D7DF187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4491201"/>
            <a:ext cx="5478596" cy="591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22" y="1134755"/>
            <a:ext cx="9736156" cy="32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4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存储器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 descr="clip_image003">
            <a:extLst>
              <a:ext uri="{FF2B5EF4-FFF2-40B4-BE49-F238E27FC236}">
                <a16:creationId xmlns:a16="http://schemas.microsoft.com/office/drawing/2014/main" id="{647DA43E-1167-4CA2-915F-C1EEF3C3CA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4289" y="5301610"/>
            <a:ext cx="8447357" cy="770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62" y="932725"/>
            <a:ext cx="10931075" cy="46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存储器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28" y="996208"/>
            <a:ext cx="10705504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52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27955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输入设备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82" y="1408257"/>
            <a:ext cx="10473836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3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输出设备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99" y="1221588"/>
            <a:ext cx="10748180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98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总线结构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89" y="1221588"/>
            <a:ext cx="10711600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2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主要的性能指标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61" y="996208"/>
            <a:ext cx="10577477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55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2" y="1142524"/>
            <a:ext cx="11668755" cy="548687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382122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147061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298744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90" y="1269130"/>
            <a:ext cx="11949196" cy="54442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12073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36" y="1320361"/>
            <a:ext cx="11540728" cy="466384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102341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179008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391969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8" y="1205265"/>
            <a:ext cx="11900423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1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61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221588"/>
            <a:ext cx="11900423" cy="531007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不定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项选择题</a:t>
            </a:r>
          </a:p>
        </p:txBody>
      </p:sp>
    </p:spTree>
    <p:extLst>
      <p:ext uri="{BB962C8B-B14F-4D97-AF65-F5344CB8AC3E}">
        <p14:creationId xmlns:p14="http://schemas.microsoft.com/office/powerpoint/2010/main" val="243552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3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计算机软件系统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0845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19324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105396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155318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一、系统软件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3137290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二、应用软件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906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54" y="1075367"/>
            <a:ext cx="11339543" cy="570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1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1164979"/>
            <a:ext cx="11339543" cy="385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8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89438"/>
            <a:ext cx="10888400" cy="469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3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89438"/>
            <a:ext cx="11028620" cy="2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1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系统软件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22" y="1221588"/>
            <a:ext cx="11034716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4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应用软件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60" y="862289"/>
            <a:ext cx="10809145" cy="517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83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应用软件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12" y="996208"/>
            <a:ext cx="10864014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7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59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42" y="1136428"/>
            <a:ext cx="9455716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344382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136428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193760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84" y="1458479"/>
            <a:ext cx="10156816" cy="383471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39861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27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51" y="1445817"/>
            <a:ext cx="11516342" cy="529788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不定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项选择题</a:t>
            </a:r>
          </a:p>
        </p:txBody>
      </p:sp>
    </p:spTree>
    <p:extLst>
      <p:ext uri="{BB962C8B-B14F-4D97-AF65-F5344CB8AC3E}">
        <p14:creationId xmlns:p14="http://schemas.microsoft.com/office/powerpoint/2010/main" val="116592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计算机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语言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5338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69033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268023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20502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一、低级语言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329991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二、高级语言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829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低级语言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86" y="1221588"/>
            <a:ext cx="11339543" cy="430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64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高级语言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0321" y="860107"/>
            <a:ext cx="5931688" cy="1287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39" y="2257851"/>
            <a:ext cx="11376122" cy="4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4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高级语言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26" y="1015297"/>
            <a:ext cx="11162743" cy="517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8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14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4" y="1136428"/>
            <a:ext cx="11711431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328447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7" y="1250728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183966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72" y="1421212"/>
            <a:ext cx="10443353" cy="342015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68031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99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4" y="1417106"/>
            <a:ext cx="11711431" cy="493818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不定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项选择题</a:t>
            </a:r>
          </a:p>
        </p:txBody>
      </p:sp>
    </p:spTree>
    <p:extLst>
      <p:ext uri="{BB962C8B-B14F-4D97-AF65-F5344CB8AC3E}">
        <p14:creationId xmlns:p14="http://schemas.microsoft.com/office/powerpoint/2010/main" val="296194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85" y="1297252"/>
            <a:ext cx="10266554" cy="307265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不定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项选择题</a:t>
            </a:r>
          </a:p>
        </p:txBody>
      </p:sp>
    </p:spTree>
    <p:extLst>
      <p:ext uri="{BB962C8B-B14F-4D97-AF65-F5344CB8AC3E}">
        <p14:creationId xmlns:p14="http://schemas.microsoft.com/office/powerpoint/2010/main" val="418249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5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数制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转换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34764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69033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268023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20502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一、计算机的数制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329991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二、各种数制之间的转换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416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计算机的数制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28" y="1221588"/>
            <a:ext cx="11162743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计算机的数制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81416" y="4442299"/>
            <a:ext cx="2276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b="1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各进制转换的关系表</a:t>
            </a:r>
            <a:endParaRPr lang="zh-CN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2" y="1601752"/>
            <a:ext cx="11034716" cy="254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4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各种数制之间的转换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87" y="1409925"/>
            <a:ext cx="11370025" cy="380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45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各种数制之间的转换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3299" y="2050303"/>
            <a:ext cx="2462701" cy="2739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图片 1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3896" y="4983656"/>
            <a:ext cx="4922875" cy="1057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97" y="905199"/>
            <a:ext cx="9742252" cy="239593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3286881"/>
            <a:ext cx="626113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98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各种数制之间的转换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16" y="1221588"/>
            <a:ext cx="9675191" cy="32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各种数制之间的转换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1164979"/>
            <a:ext cx="9675191" cy="24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672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8" y="1250728"/>
            <a:ext cx="1161998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365001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" name="组合 2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99" y="1089437"/>
            <a:ext cx="11857748" cy="54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83912"/>
      </p:ext>
    </p:extLst>
  </p:cSld>
  <p:clrMapOvr>
    <a:masterClrMapping/>
  </p:clrMapOvr>
  <p:transition spd="slow">
    <p:wip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04" y="1189592"/>
            <a:ext cx="11949196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361975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418786"/>
            <a:ext cx="11900423" cy="217036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116666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88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6" y="1337891"/>
            <a:ext cx="11997968" cy="418221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不定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项选择题</a:t>
            </a:r>
          </a:p>
        </p:txBody>
      </p:sp>
    </p:spTree>
    <p:extLst>
      <p:ext uri="{BB962C8B-B14F-4D97-AF65-F5344CB8AC3E}">
        <p14:creationId xmlns:p14="http://schemas.microsoft.com/office/powerpoint/2010/main" val="198139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6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信息编码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表示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364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5954894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5954894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3227111"/>
            <a:ext cx="5954894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5" name="圆角矩形 118"/>
          <p:cNvSpPr/>
          <p:nvPr/>
        </p:nvSpPr>
        <p:spPr>
          <a:xfrm>
            <a:off x="4294891" y="4025024"/>
            <a:ext cx="5954894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2" y="1641511"/>
            <a:ext cx="5699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</a:t>
            </a:r>
            <a:r>
              <a:rPr lang="zh-CN" altLang="en-US" sz="24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、西文字符的编码表示</a:t>
            </a:r>
            <a:r>
              <a:rPr lang="en-US" altLang="zh-CN" sz="24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——ASCII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码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569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二、中文字符的编码表示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—GB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码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516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三、中文字符的编码表示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—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字形码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550633" y="403141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</a:t>
            </a:r>
            <a:r>
              <a:rPr lang="zh-CN" altLang="en-US" sz="24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、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Unicode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码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013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47548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西文字符的编码表示</a:t>
            </a: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——ASCII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3940" y="1155939"/>
            <a:ext cx="7955361" cy="104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87" y="2414914"/>
            <a:ext cx="11193226" cy="385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60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4039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中文字符的编码表示</a:t>
            </a: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—GB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96" y="1069643"/>
            <a:ext cx="10876207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9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4039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中文字符的编码表示</a:t>
            </a: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—GB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3501384"/>
            <a:ext cx="7354186" cy="101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图片 1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970375"/>
            <a:ext cx="7620000" cy="857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28306"/>
            <a:ext cx="10784759" cy="380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4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42098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中文字符的编码表示</a:t>
            </a: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—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字形码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6387" y="1917220"/>
            <a:ext cx="2717845" cy="2176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860108"/>
            <a:ext cx="10614056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10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66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Unicode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9" y="1181092"/>
            <a:ext cx="10723793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4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584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8" y="1386290"/>
            <a:ext cx="11619983" cy="50784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06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181011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2" y="1485114"/>
            <a:ext cx="11668755" cy="424928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06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161663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2" y="1221588"/>
            <a:ext cx="11668755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06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31081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8" y="1384051"/>
            <a:ext cx="11619983" cy="383471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06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304273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7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原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码补码反码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50241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69033"/>
            <a:ext cx="4849109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268023"/>
            <a:ext cx="4849109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20502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一、机器数和真值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3299917"/>
            <a:ext cx="4593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二、数的原码、补码和反码表示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圆角矩形 117"/>
          <p:cNvSpPr/>
          <p:nvPr/>
        </p:nvSpPr>
        <p:spPr>
          <a:xfrm>
            <a:off x="4294891" y="4343526"/>
            <a:ext cx="4849109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550634" y="4331320"/>
            <a:ext cx="4497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三、数的定点表示和浮点表示</a:t>
            </a:r>
          </a:p>
        </p:txBody>
      </p:sp>
    </p:spTree>
    <p:extLst>
      <p:ext uri="{BB962C8B-B14F-4D97-AF65-F5344CB8AC3E}">
        <p14:creationId xmlns:p14="http://schemas.microsoft.com/office/powerpoint/2010/main" val="6231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  <p:bldP spid="18" grpId="0" animBg="1"/>
      <p:bldP spid="19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机器数和真值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02" y="860108"/>
            <a:ext cx="11028620" cy="57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9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数的原码、补码和反码表示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34" y="1164979"/>
            <a:ext cx="11028620" cy="357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数的原码、补码和反码表示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32" y="1207406"/>
            <a:ext cx="10845724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4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数的原码、补码和反码表示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99" y="1089438"/>
            <a:ext cx="11028620" cy="2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2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数的定点表示和浮点表示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62" y="1254250"/>
            <a:ext cx="11004234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1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数的定点表示和浮点表示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47539" y="4068830"/>
            <a:ext cx="1984929" cy="407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93" y="996208"/>
            <a:ext cx="10723793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1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06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60" y="1386290"/>
            <a:ext cx="11802879" cy="50784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07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148016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62" y="1424155"/>
            <a:ext cx="11717528" cy="258492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07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82427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08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04" y="1470169"/>
            <a:ext cx="9675191" cy="232277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07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不定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项选择题</a:t>
            </a:r>
          </a:p>
        </p:txBody>
      </p:sp>
    </p:spTree>
    <p:extLst>
      <p:ext uri="{BB962C8B-B14F-4D97-AF65-F5344CB8AC3E}">
        <p14:creationId xmlns:p14="http://schemas.microsoft.com/office/powerpoint/2010/main" val="58317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8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计算机网络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4199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797442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157744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2344609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5" name="圆角矩形 118"/>
          <p:cNvSpPr/>
          <p:nvPr/>
        </p:nvSpPr>
        <p:spPr>
          <a:xfrm>
            <a:off x="4294891" y="3089359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833436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一、网络的定义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1609338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二、网络的发展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2332403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三、网络的主要功能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550633" y="3095749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四、网络的分类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" name="圆角矩形 118"/>
          <p:cNvSpPr/>
          <p:nvPr/>
        </p:nvSpPr>
        <p:spPr>
          <a:xfrm>
            <a:off x="4294891" y="3841357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50633" y="384774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五、网络的体系结构</a:t>
            </a:r>
          </a:p>
        </p:txBody>
      </p:sp>
      <p:sp>
        <p:nvSpPr>
          <p:cNvPr id="4" name="圆角矩形 118"/>
          <p:cNvSpPr/>
          <p:nvPr/>
        </p:nvSpPr>
        <p:spPr>
          <a:xfrm>
            <a:off x="4294891" y="458237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50633" y="458876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六</a:t>
            </a:r>
            <a:r>
              <a:rPr lang="zh-CN" altLang="en-US" sz="24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、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IP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地址</a:t>
            </a:r>
          </a:p>
        </p:txBody>
      </p:sp>
      <p:sp>
        <p:nvSpPr>
          <p:cNvPr id="26" name="圆角矩形 117"/>
          <p:cNvSpPr/>
          <p:nvPr/>
        </p:nvSpPr>
        <p:spPr>
          <a:xfrm>
            <a:off x="4316258" y="5331493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" name="圆角矩形 118"/>
          <p:cNvSpPr/>
          <p:nvPr/>
        </p:nvSpPr>
        <p:spPr>
          <a:xfrm>
            <a:off x="4316258" y="6054975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572000" y="531928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七</a:t>
            </a:r>
            <a:r>
              <a:rPr lang="zh-CN" altLang="en-US" sz="24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网络的主要功能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572000" y="606136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八</a:t>
            </a:r>
            <a:r>
              <a:rPr lang="zh-CN" altLang="en-US" sz="24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网络的分类</a:t>
            </a:r>
          </a:p>
        </p:txBody>
      </p:sp>
    </p:spTree>
    <p:extLst>
      <p:ext uri="{BB962C8B-B14F-4D97-AF65-F5344CB8AC3E}">
        <p14:creationId xmlns:p14="http://schemas.microsoft.com/office/powerpoint/2010/main" val="191881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  <p:bldP spid="2" grpId="0" animBg="1"/>
      <p:bldP spid="3" grpId="0"/>
      <p:bldP spid="4" grpId="0" animBg="1"/>
      <p:bldP spid="5" grpId="0"/>
      <p:bldP spid="26" grpId="0" animBg="1"/>
      <p:bldP spid="27" grpId="0" animBg="1"/>
      <p:bldP spid="28" grpId="0"/>
      <p:bldP spid="29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网络的定义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21588"/>
            <a:ext cx="11028620" cy="310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9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网络的发展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49" y="1298263"/>
            <a:ext cx="11235902" cy="4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网络的发展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70" y="996208"/>
            <a:ext cx="11662659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65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网络的主要功能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1221588"/>
            <a:ext cx="6175783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1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网络的分类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978211" y="4997102"/>
            <a:ext cx="5964310" cy="1052824"/>
            <a:chOff x="6707" y="4921"/>
            <a:chExt cx="5858" cy="125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7" y="4997"/>
              <a:ext cx="986" cy="114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06" y="5049"/>
              <a:ext cx="1104" cy="112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64" y="4921"/>
              <a:ext cx="1037" cy="122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571" y="4967"/>
              <a:ext cx="994" cy="119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438" y="4921"/>
              <a:ext cx="1053" cy="1250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1089438"/>
            <a:ext cx="11028620" cy="380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6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27955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网络的体系结构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17" name="Group 213"/>
          <p:cNvGrpSpPr/>
          <p:nvPr/>
        </p:nvGrpSpPr>
        <p:grpSpPr>
          <a:xfrm>
            <a:off x="797212" y="2269842"/>
            <a:ext cx="5440356" cy="3879192"/>
            <a:chOff x="3526" y="382827"/>
            <a:chExt cx="4802" cy="3286"/>
          </a:xfrm>
        </p:grpSpPr>
        <p:grpSp>
          <p:nvGrpSpPr>
            <p:cNvPr id="19" name="Group 202"/>
            <p:cNvGrpSpPr/>
            <p:nvPr/>
          </p:nvGrpSpPr>
          <p:grpSpPr>
            <a:xfrm>
              <a:off x="3849" y="382827"/>
              <a:ext cx="4260" cy="3286"/>
              <a:chOff x="3849" y="382827"/>
              <a:chExt cx="4260" cy="3286"/>
            </a:xfrm>
          </p:grpSpPr>
          <p:grpSp>
            <p:nvGrpSpPr>
              <p:cNvPr id="33" name="Group 191"/>
              <p:cNvGrpSpPr/>
              <p:nvPr/>
            </p:nvGrpSpPr>
            <p:grpSpPr>
              <a:xfrm>
                <a:off x="3903" y="383260"/>
                <a:ext cx="4001" cy="2853"/>
                <a:chOff x="3753" y="383162"/>
                <a:chExt cx="4001" cy="2853"/>
              </a:xfrm>
            </p:grpSpPr>
            <p:grpSp>
              <p:nvGrpSpPr>
                <p:cNvPr id="36" name="Group 170"/>
                <p:cNvGrpSpPr/>
                <p:nvPr/>
              </p:nvGrpSpPr>
              <p:grpSpPr>
                <a:xfrm>
                  <a:off x="3753" y="383162"/>
                  <a:ext cx="1287" cy="2842"/>
                  <a:chOff x="3753" y="383162"/>
                  <a:chExt cx="1287" cy="2842"/>
                </a:xfrm>
              </p:grpSpPr>
              <p:grpSp>
                <p:nvGrpSpPr>
                  <p:cNvPr id="49" name="Group 168"/>
                  <p:cNvGrpSpPr/>
                  <p:nvPr/>
                </p:nvGrpSpPr>
                <p:grpSpPr>
                  <a:xfrm>
                    <a:off x="3753" y="383162"/>
                    <a:ext cx="1287" cy="2434"/>
                    <a:chOff x="3753" y="383162"/>
                    <a:chExt cx="1287" cy="2434"/>
                  </a:xfrm>
                </p:grpSpPr>
                <p:grpSp>
                  <p:nvGrpSpPr>
                    <p:cNvPr id="52" name="Group 167"/>
                    <p:cNvGrpSpPr/>
                    <p:nvPr/>
                  </p:nvGrpSpPr>
                  <p:grpSpPr>
                    <a:xfrm>
                      <a:off x="3753" y="383162"/>
                      <a:ext cx="1287" cy="799"/>
                      <a:chOff x="3753" y="383162"/>
                      <a:chExt cx="1287" cy="799"/>
                    </a:xfrm>
                  </p:grpSpPr>
                  <p:sp>
                    <p:nvSpPr>
                      <p:cNvPr id="57" name="AutoShape 1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53" y="383162"/>
                        <a:ext cx="1283" cy="394"/>
                      </a:xfrm>
                      <a:prstGeom prst="flowChartProcess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</a:ln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a:t>应用层</a:t>
                        </a:r>
                        <a:endParaRPr lang="zh-CN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8" name="AutoShape 1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57" y="383567"/>
                        <a:ext cx="1283" cy="394"/>
                      </a:xfrm>
                      <a:prstGeom prst="flowChartProcess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</a:ln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zh-CN" sz="14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a:t>表示层</a:t>
                        </a:r>
                        <a:endParaRPr lang="zh-CN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53" name="AutoShape 1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57" y="383978"/>
                      <a:ext cx="1283" cy="394"/>
                    </a:xfrm>
                    <a:prstGeom prst="flowChartProcess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会话层</a:t>
                      </a:r>
                      <a:endParaRPr lang="zh-CN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4" name="AutoShape 1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57" y="384389"/>
                      <a:ext cx="1283" cy="394"/>
                    </a:xfrm>
                    <a:prstGeom prst="flowChartProcess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传输层</a:t>
                      </a:r>
                      <a:endParaRPr lang="zh-CN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5" name="AutoShape 1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57" y="384796"/>
                      <a:ext cx="1283" cy="394"/>
                    </a:xfrm>
                    <a:prstGeom prst="flowChartProcess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网络层</a:t>
                      </a:r>
                      <a:endParaRPr lang="zh-CN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6" name="AutoShape 1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58" y="385202"/>
                      <a:ext cx="1272" cy="394"/>
                    </a:xfrm>
                    <a:prstGeom prst="flowChartProcess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数据链路层</a:t>
                      </a:r>
                      <a:endParaRPr lang="zh-CN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50" name="AutoShape 169"/>
                  <p:cNvSpPr>
                    <a:spLocks noChangeArrowheads="1"/>
                  </p:cNvSpPr>
                  <p:nvPr/>
                </p:nvSpPr>
                <p:spPr bwMode="auto">
                  <a:xfrm>
                    <a:off x="3771" y="385610"/>
                    <a:ext cx="1257" cy="394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物理层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7" name="Group 189"/>
                <p:cNvGrpSpPr/>
                <p:nvPr/>
              </p:nvGrpSpPr>
              <p:grpSpPr>
                <a:xfrm>
                  <a:off x="6458" y="383173"/>
                  <a:ext cx="1296" cy="2842"/>
                  <a:chOff x="6458" y="383173"/>
                  <a:chExt cx="1296" cy="2842"/>
                </a:xfrm>
              </p:grpSpPr>
              <p:sp>
                <p:nvSpPr>
                  <p:cNvPr id="45" name="AutoShape 174"/>
                  <p:cNvSpPr>
                    <a:spLocks noChangeArrowheads="1"/>
                  </p:cNvSpPr>
                  <p:nvPr/>
                </p:nvSpPr>
                <p:spPr bwMode="auto">
                  <a:xfrm>
                    <a:off x="6461" y="383173"/>
                    <a:ext cx="1283" cy="1186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indent="114300" algn="just">
                      <a:spcAft>
                        <a:spcPts val="0"/>
                      </a:spcAft>
                    </a:pPr>
                    <a:r>
                      <a:rPr lang="en-US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 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  <a:p>
                    <a:pPr indent="114300" algn="just">
                      <a:spcAft>
                        <a:spcPts val="0"/>
                      </a:spcAft>
                    </a:pPr>
                    <a:r>
                      <a:rPr lang="zh-CN" sz="14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应用层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6" name="AutoShape 175"/>
                  <p:cNvSpPr>
                    <a:spLocks noChangeArrowheads="1"/>
                  </p:cNvSpPr>
                  <p:nvPr/>
                </p:nvSpPr>
                <p:spPr bwMode="auto">
                  <a:xfrm>
                    <a:off x="6458" y="384370"/>
                    <a:ext cx="1283" cy="394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传输层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7" name="AutoShape 176"/>
                  <p:cNvSpPr>
                    <a:spLocks noChangeArrowheads="1"/>
                  </p:cNvSpPr>
                  <p:nvPr/>
                </p:nvSpPr>
                <p:spPr bwMode="auto">
                  <a:xfrm>
                    <a:off x="6464" y="384775"/>
                    <a:ext cx="1283" cy="394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网络层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8" name="AutoShape 177"/>
                  <p:cNvSpPr>
                    <a:spLocks noChangeArrowheads="1"/>
                  </p:cNvSpPr>
                  <p:nvPr/>
                </p:nvSpPr>
                <p:spPr bwMode="auto">
                  <a:xfrm>
                    <a:off x="6471" y="385186"/>
                    <a:ext cx="1283" cy="829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just">
                      <a:spcAft>
                        <a:spcPts val="0"/>
                      </a:spcAft>
                    </a:pPr>
                    <a:r>
                      <a:rPr lang="zh-CN" sz="14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网络接口层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8" name="Group 190"/>
                <p:cNvGrpSpPr/>
                <p:nvPr/>
              </p:nvGrpSpPr>
              <p:grpSpPr>
                <a:xfrm>
                  <a:off x="5278" y="383721"/>
                  <a:ext cx="1015" cy="1997"/>
                  <a:chOff x="5278" y="383721"/>
                  <a:chExt cx="1015" cy="1997"/>
                </a:xfrm>
              </p:grpSpPr>
              <p:sp>
                <p:nvSpPr>
                  <p:cNvPr id="41" name="AutoShape 182"/>
                  <p:cNvSpPr>
                    <a:spLocks noChangeArrowheads="1"/>
                  </p:cNvSpPr>
                  <p:nvPr/>
                </p:nvSpPr>
                <p:spPr bwMode="auto">
                  <a:xfrm>
                    <a:off x="5278" y="383721"/>
                    <a:ext cx="972" cy="119"/>
                  </a:xfrm>
                  <a:prstGeom prst="leftRightArrow">
                    <a:avLst>
                      <a:gd name="adj1" fmla="val 50000"/>
                      <a:gd name="adj2" fmla="val 163361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zh-CN" altLang="en-US" sz="3600"/>
                  </a:p>
                </p:txBody>
              </p:sp>
              <p:sp>
                <p:nvSpPr>
                  <p:cNvPr id="42" name="AutoShape 183"/>
                  <p:cNvSpPr>
                    <a:spLocks noChangeArrowheads="1"/>
                  </p:cNvSpPr>
                  <p:nvPr/>
                </p:nvSpPr>
                <p:spPr bwMode="auto">
                  <a:xfrm>
                    <a:off x="5307" y="384549"/>
                    <a:ext cx="957" cy="119"/>
                  </a:xfrm>
                  <a:prstGeom prst="leftRightArrow">
                    <a:avLst>
                      <a:gd name="adj1" fmla="val 50000"/>
                      <a:gd name="adj2" fmla="val 16084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zh-CN" altLang="en-US" sz="3600"/>
                  </a:p>
                </p:txBody>
              </p:sp>
              <p:sp>
                <p:nvSpPr>
                  <p:cNvPr id="43" name="AutoShape 184"/>
                  <p:cNvSpPr>
                    <a:spLocks noChangeArrowheads="1"/>
                  </p:cNvSpPr>
                  <p:nvPr/>
                </p:nvSpPr>
                <p:spPr bwMode="auto">
                  <a:xfrm>
                    <a:off x="5336" y="384953"/>
                    <a:ext cx="957" cy="119"/>
                  </a:xfrm>
                  <a:prstGeom prst="leftRightArrow">
                    <a:avLst>
                      <a:gd name="adj1" fmla="val 50000"/>
                      <a:gd name="adj2" fmla="val 16084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zh-CN" altLang="en-US" sz="3600"/>
                  </a:p>
                </p:txBody>
              </p:sp>
              <p:sp>
                <p:nvSpPr>
                  <p:cNvPr id="44" name="AutoShape 185"/>
                  <p:cNvSpPr>
                    <a:spLocks noChangeArrowheads="1"/>
                  </p:cNvSpPr>
                  <p:nvPr/>
                </p:nvSpPr>
                <p:spPr bwMode="auto">
                  <a:xfrm>
                    <a:off x="5378" y="385599"/>
                    <a:ext cx="871" cy="119"/>
                  </a:xfrm>
                  <a:prstGeom prst="leftRightArrow">
                    <a:avLst>
                      <a:gd name="adj1" fmla="val 50000"/>
                      <a:gd name="adj2" fmla="val 146387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zh-CN" altLang="en-US" sz="3600"/>
                  </a:p>
                </p:txBody>
              </p:sp>
            </p:grpSp>
            <p:sp>
              <p:nvSpPr>
                <p:cNvPr id="39" name="AutoShape 187"/>
                <p:cNvSpPr/>
                <p:nvPr/>
              </p:nvSpPr>
              <p:spPr bwMode="auto">
                <a:xfrm>
                  <a:off x="5064" y="383349"/>
                  <a:ext cx="121" cy="922"/>
                </a:xfrm>
                <a:prstGeom prst="rightBracket">
                  <a:avLst>
                    <a:gd name="adj" fmla="val 63499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zh-CN" altLang="en-US" sz="3600"/>
                </a:p>
              </p:txBody>
            </p:sp>
            <p:sp>
              <p:nvSpPr>
                <p:cNvPr id="40" name="AutoShape 188"/>
                <p:cNvSpPr/>
                <p:nvPr/>
              </p:nvSpPr>
              <p:spPr bwMode="auto">
                <a:xfrm>
                  <a:off x="5050" y="385378"/>
                  <a:ext cx="120" cy="457"/>
                </a:xfrm>
                <a:prstGeom prst="rightBracket">
                  <a:avLst>
                    <a:gd name="adj" fmla="val 31736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zh-CN" altLang="en-US" sz="3600"/>
                </a:p>
              </p:txBody>
            </p:sp>
          </p:grpSp>
          <p:sp>
            <p:nvSpPr>
              <p:cNvPr id="34" name="Text Box 193"/>
              <p:cNvSpPr txBox="1">
                <a:spLocks noChangeArrowheads="1"/>
              </p:cNvSpPr>
              <p:nvPr/>
            </p:nvSpPr>
            <p:spPr bwMode="auto">
              <a:xfrm>
                <a:off x="3849" y="382827"/>
                <a:ext cx="1589" cy="3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4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OSI</a:t>
                </a:r>
                <a:r>
                  <a:rPr lang="zh-CN" sz="14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七层模型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Text Box 194"/>
              <p:cNvSpPr txBox="1">
                <a:spLocks noChangeArrowheads="1"/>
              </p:cNvSpPr>
              <p:nvPr/>
            </p:nvSpPr>
            <p:spPr bwMode="auto">
              <a:xfrm>
                <a:off x="6520" y="382859"/>
                <a:ext cx="1589" cy="3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4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TCP/IP</a:t>
                </a:r>
                <a:r>
                  <a:rPr lang="zh-CN" sz="14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四层模型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Group 203"/>
            <p:cNvGrpSpPr/>
            <p:nvPr/>
          </p:nvGrpSpPr>
          <p:grpSpPr>
            <a:xfrm>
              <a:off x="3526" y="383270"/>
              <a:ext cx="336" cy="2781"/>
              <a:chOff x="3526" y="383270"/>
              <a:chExt cx="336" cy="2781"/>
            </a:xfrm>
          </p:grpSpPr>
          <p:sp>
            <p:nvSpPr>
              <p:cNvPr id="26" name="Text Box 195"/>
              <p:cNvSpPr txBox="1">
                <a:spLocks noChangeArrowheads="1"/>
              </p:cNvSpPr>
              <p:nvPr/>
            </p:nvSpPr>
            <p:spPr bwMode="auto">
              <a:xfrm>
                <a:off x="3528" y="385676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Text Box 196"/>
              <p:cNvSpPr txBox="1">
                <a:spLocks noChangeArrowheads="1"/>
              </p:cNvSpPr>
              <p:nvPr/>
            </p:nvSpPr>
            <p:spPr bwMode="auto">
              <a:xfrm>
                <a:off x="3541" y="385301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 Box 197"/>
              <p:cNvSpPr txBox="1">
                <a:spLocks noChangeArrowheads="1"/>
              </p:cNvSpPr>
              <p:nvPr/>
            </p:nvSpPr>
            <p:spPr bwMode="auto">
              <a:xfrm>
                <a:off x="3527" y="384907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Text Box 198"/>
              <p:cNvSpPr txBox="1">
                <a:spLocks noChangeArrowheads="1"/>
              </p:cNvSpPr>
              <p:nvPr/>
            </p:nvSpPr>
            <p:spPr bwMode="auto">
              <a:xfrm>
                <a:off x="3527" y="384494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Text Box 199"/>
              <p:cNvSpPr txBox="1">
                <a:spLocks noChangeArrowheads="1"/>
              </p:cNvSpPr>
              <p:nvPr/>
            </p:nvSpPr>
            <p:spPr bwMode="auto">
              <a:xfrm>
                <a:off x="3527" y="384084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 Box 200"/>
              <p:cNvSpPr txBox="1">
                <a:spLocks noChangeArrowheads="1"/>
              </p:cNvSpPr>
              <p:nvPr/>
            </p:nvSpPr>
            <p:spPr bwMode="auto">
              <a:xfrm>
                <a:off x="3526" y="383677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ext Box 201"/>
              <p:cNvSpPr txBox="1">
                <a:spLocks noChangeArrowheads="1"/>
              </p:cNvSpPr>
              <p:nvPr/>
            </p:nvSpPr>
            <p:spPr bwMode="auto">
              <a:xfrm>
                <a:off x="3527" y="383270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Group 212"/>
            <p:cNvGrpSpPr/>
            <p:nvPr/>
          </p:nvGrpSpPr>
          <p:grpSpPr>
            <a:xfrm>
              <a:off x="8000" y="383698"/>
              <a:ext cx="328" cy="2178"/>
              <a:chOff x="8000" y="383698"/>
              <a:chExt cx="328" cy="2178"/>
            </a:xfrm>
          </p:grpSpPr>
          <p:sp>
            <p:nvSpPr>
              <p:cNvPr id="22" name="Text Box 205"/>
              <p:cNvSpPr txBox="1">
                <a:spLocks noChangeArrowheads="1"/>
              </p:cNvSpPr>
              <p:nvPr/>
            </p:nvSpPr>
            <p:spPr bwMode="auto">
              <a:xfrm>
                <a:off x="8000" y="385501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Text Box 206"/>
              <p:cNvSpPr txBox="1">
                <a:spLocks noChangeArrowheads="1"/>
              </p:cNvSpPr>
              <p:nvPr/>
            </p:nvSpPr>
            <p:spPr bwMode="auto">
              <a:xfrm>
                <a:off x="8006" y="384883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 Box 207"/>
              <p:cNvSpPr txBox="1">
                <a:spLocks noChangeArrowheads="1"/>
              </p:cNvSpPr>
              <p:nvPr/>
            </p:nvSpPr>
            <p:spPr bwMode="auto">
              <a:xfrm>
                <a:off x="8007" y="384474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Text Box 208"/>
              <p:cNvSpPr txBox="1">
                <a:spLocks noChangeArrowheads="1"/>
              </p:cNvSpPr>
              <p:nvPr/>
            </p:nvSpPr>
            <p:spPr bwMode="auto">
              <a:xfrm>
                <a:off x="8000" y="383698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59" name="图片 5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7855" y="2901205"/>
            <a:ext cx="5317326" cy="2525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825464"/>
            <a:ext cx="10449450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8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104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IP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地址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1089437"/>
            <a:ext cx="11040813" cy="380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5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104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IP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地址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1221588"/>
            <a:ext cx="11211516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4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104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IP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地址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3102" y="1063256"/>
            <a:ext cx="5746898" cy="2732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图片 1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3102" y="4201040"/>
            <a:ext cx="7951382" cy="15937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73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114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HTML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1805481"/>
              </p:ext>
            </p:extLst>
          </p:nvPr>
        </p:nvGraphicFramePr>
        <p:xfrm>
          <a:off x="425026" y="3055855"/>
          <a:ext cx="5670391" cy="3047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5" imgW="16994459" imgH="8472432" progId="Unknown">
                  <p:embed/>
                </p:oleObj>
              </mc:Choice>
              <mc:Fallback>
                <p:oleObj r:id="rId5" imgW="16994459" imgH="8472432" progId="Unknown">
                  <p:embed/>
                  <p:pic>
                    <p:nvPicPr>
                      <p:cNvPr id="19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026" y="3055855"/>
                        <a:ext cx="5670391" cy="30477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图片 20" descr="https://www.runoob.com/wp-content/uploads/2013/06/html-first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68"/>
          <a:stretch>
            <a:fillRect/>
          </a:stretch>
        </p:blipFill>
        <p:spPr>
          <a:xfrm>
            <a:off x="6632730" y="3086976"/>
            <a:ext cx="4191214" cy="284599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矩形 19"/>
          <p:cNvSpPr/>
          <p:nvPr/>
        </p:nvSpPr>
        <p:spPr>
          <a:xfrm>
            <a:off x="2175231" y="6340211"/>
            <a:ext cx="1736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）示例代码</a:t>
            </a:r>
            <a:r>
              <a:rPr lang="zh-CN" altLang="zh-CN" kern="100" dirty="0">
                <a:ea typeface="Times New Roman" panose="02020603050405020304" pitchFamily="18" charset="0"/>
              </a:rPr>
              <a:t> 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7401215" y="6264777"/>
            <a:ext cx="1742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）网页效果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73755"/>
            <a:ext cx="10992041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81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计算机安全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0" y="1221588"/>
            <a:ext cx="11065199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8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计算机安全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94" y="1069643"/>
            <a:ext cx="11217612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46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计算机安全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94035"/>
            <a:ext cx="11046909" cy="24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5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54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2486" y="3840928"/>
            <a:ext cx="8826035" cy="182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1524000" y="5963610"/>
            <a:ext cx="9679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A.</a:t>
            </a:r>
            <a:r>
              <a:rPr lang="zh-CN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指静脉验证</a:t>
            </a:r>
            <a:r>
              <a:rPr lang="en-US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      B.</a:t>
            </a:r>
            <a:r>
              <a:rPr lang="zh-CN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步态验证</a:t>
            </a:r>
            <a:r>
              <a:rPr lang="en-US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en-US" altLang="zh-CN" kern="100" dirty="0" smtClean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    C.ATM </a:t>
            </a:r>
            <a:r>
              <a:rPr lang="zh-CN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机密码验证</a:t>
            </a:r>
            <a:r>
              <a:rPr lang="en-US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kern="100" dirty="0" smtClean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en-US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D.</a:t>
            </a:r>
            <a:r>
              <a:rPr lang="zh-CN" altLang="zh-CN" kern="100" dirty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声音</a:t>
            </a:r>
            <a:r>
              <a:rPr lang="zh-CN" altLang="zh-CN" kern="100" dirty="0" smtClean="0">
                <a:latin typeface="Consolas" panose="020B0609020204030204" pitchFamily="49" charset="0"/>
                <a:ea typeface="宋体" panose="02010600030101010101" pitchFamily="2" charset="-122"/>
                <a:cs typeface="宋体" panose="02010600030101010101" pitchFamily="2" charset="-122"/>
              </a:rPr>
              <a:t>验证</a:t>
            </a:r>
            <a:endParaRPr lang="zh-CN" altLang="zh-CN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2" y="1378935"/>
            <a:ext cx="11711431" cy="299949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12345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05" y="1221588"/>
            <a:ext cx="11784589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</p:spTree>
    <p:extLst>
      <p:ext uri="{BB962C8B-B14F-4D97-AF65-F5344CB8AC3E}">
        <p14:creationId xmlns:p14="http://schemas.microsoft.com/office/powerpoint/2010/main" val="194248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089437"/>
            <a:ext cx="11900423" cy="549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50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81" y="1167269"/>
            <a:ext cx="11699238" cy="34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0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5302" y="2932769"/>
            <a:ext cx="5245395" cy="2218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图片 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39023" y="2909721"/>
            <a:ext cx="4805917" cy="2218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2" y="1221588"/>
            <a:ext cx="11949196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50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9" name="图片 1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6761" y="2247405"/>
            <a:ext cx="6129732" cy="2133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图片 1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7078" y="2247405"/>
            <a:ext cx="3373844" cy="3191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08" y="1131561"/>
            <a:ext cx="11955292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46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2" y="1113970"/>
            <a:ext cx="11949196" cy="507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53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2" y="990855"/>
            <a:ext cx="11949196" cy="549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9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164979"/>
            <a:ext cx="11900423" cy="2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35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8303" y="3516459"/>
            <a:ext cx="9278953" cy="1693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47" y="1417106"/>
            <a:ext cx="11656562" cy="493818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不定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项选择题</a:t>
            </a:r>
          </a:p>
        </p:txBody>
      </p:sp>
    </p:spTree>
    <p:extLst>
      <p:ext uri="{BB962C8B-B14F-4D97-AF65-F5344CB8AC3E}">
        <p14:creationId xmlns:p14="http://schemas.microsoft.com/office/powerpoint/2010/main" val="396962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36" y="1456400"/>
            <a:ext cx="11717528" cy="493818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不定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项选择题</a:t>
            </a:r>
          </a:p>
        </p:txBody>
      </p:sp>
    </p:spTree>
    <p:extLst>
      <p:ext uri="{BB962C8B-B14F-4D97-AF65-F5344CB8AC3E}">
        <p14:creationId xmlns:p14="http://schemas.microsoft.com/office/powerpoint/2010/main" val="32587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6" y="1456400"/>
            <a:ext cx="11997968" cy="493818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08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/>
              </a:rPr>
              <a:t>不定</a:t>
            </a: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项选择题</a:t>
            </a:r>
          </a:p>
        </p:txBody>
      </p:sp>
    </p:spTree>
    <p:extLst>
      <p:ext uri="{BB962C8B-B14F-4D97-AF65-F5344CB8AC3E}">
        <p14:creationId xmlns:p14="http://schemas.microsoft.com/office/powerpoint/2010/main" val="366608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101791" y="2271019"/>
            <a:ext cx="380829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谢谢！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53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1200</TotalTime>
  <Words>1003</Words>
  <Application>Microsoft Office PowerPoint</Application>
  <PresentationFormat>宽屏</PresentationFormat>
  <Paragraphs>448</Paragraphs>
  <Slides>132</Slides>
  <Notes>131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132</vt:i4>
      </vt:variant>
    </vt:vector>
  </HeadingPairs>
  <TitlesOfParts>
    <vt:vector size="144" baseType="lpstr">
      <vt:lpstr>Aharoni</vt:lpstr>
      <vt:lpstr>等线</vt:lpstr>
      <vt:lpstr>经典综艺体简</vt:lpstr>
      <vt:lpstr>宋体</vt:lpstr>
      <vt:lpstr>微软雅黑</vt:lpstr>
      <vt:lpstr>Agency FB</vt:lpstr>
      <vt:lpstr>Arial</vt:lpstr>
      <vt:lpstr>Century Gothic</vt:lpstr>
      <vt:lpstr>Consolas</vt:lpstr>
      <vt:lpstr>Times New Roman</vt:lpstr>
      <vt:lpstr>Office 主题​​</vt:lpstr>
      <vt:lpstr>Unknown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王旭</cp:lastModifiedBy>
  <cp:revision>58</cp:revision>
  <dcterms:created xsi:type="dcterms:W3CDTF">2017-08-18T03:02:00Z</dcterms:created>
  <dcterms:modified xsi:type="dcterms:W3CDTF">2022-07-21T14:55:23Z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